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4628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4628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4010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4010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4010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5344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4628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4628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4010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4010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4010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5344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cap="rnd" w="11000">
            <a:solidFill>
              <a:schemeClr val="bg2">
                <a:tint val="78000"/>
                <a:satMod val="180000"/>
                <a:alpha val="88000"/>
              </a:scheme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64520" y="146160"/>
            <a:ext cx="8814600" cy="250524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cap="rnd" w="11000">
            <a:solidFill>
              <a:schemeClr val="bg2">
                <a:tint val="78000"/>
                <a:satMod val="180000"/>
                <a:alpha val="88000"/>
              </a:scheme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64400" y="380880"/>
            <a:ext cx="8229240" cy="2209320"/>
          </a:xfrm>
          <a:prstGeom prst="rect">
            <a:avLst/>
          </a:prstGeom>
        </p:spPr>
        <p:txBody>
          <a:bodyPr lIns="45720" rIns="2286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0" lang="ru-RU" sz="4800" spc="-1" strike="noStrike">
                <a:solidFill>
                  <a:srgbClr val="e6e9cb"/>
                </a:solidFill>
                <a:latin typeface="Rockwell"/>
              </a:rPr>
              <a:t>Образец заголовка</a:t>
            </a:r>
            <a:endParaRPr b="0" lang="ru-RU" sz="4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5562720" y="6509160"/>
            <a:ext cx="3002040" cy="2739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DD30840-9F5C-4263-8956-CB3D8FB93538}" type="datetime">
              <a:rPr b="0" lang="ru-RU" sz="1300" spc="-1" strike="noStrike">
                <a:solidFill>
                  <a:srgbClr val="b9bbb1"/>
                </a:solidFill>
                <a:latin typeface="Rockwell"/>
              </a:rPr>
              <a:t>28.2.21</a:t>
            </a:fld>
            <a:endParaRPr b="0" lang="ru-RU" sz="13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38920" y="6509160"/>
            <a:ext cx="464040" cy="27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E9555D6E-BA71-4CAD-984E-23EA48528037}" type="slidenum">
              <a:rPr b="0" lang="ru-RU" sz="1600" spc="-1" strike="noStrike">
                <a:solidFill>
                  <a:srgbClr val="d5d6ca"/>
                </a:solidFill>
                <a:latin typeface="Rockwell"/>
              </a:rPr>
              <a:t>&lt;номер&gt;</a:t>
            </a:fld>
            <a:endParaRPr b="0" lang="ru-RU" sz="16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1600200" y="6509160"/>
            <a:ext cx="3907080" cy="2739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300" spc="-1" strike="noStrike">
                <a:solidFill>
                  <a:srgbClr val="ffffff"/>
                </a:solidFill>
                <a:latin typeface="Rockwell"/>
              </a:rPr>
              <a:t>Второй уровень структуры</a:t>
            </a:r>
            <a:endParaRPr b="0" lang="ru-RU" sz="2300" spc="-1" strike="noStrike">
              <a:solidFill>
                <a:srgbClr val="ffffff"/>
              </a:solidFill>
              <a:latin typeface="Rockwel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Rockwell"/>
              </a:rPr>
              <a:t>Третий уровень структуры</a:t>
            </a:r>
            <a:endParaRPr b="0" lang="ru-RU" sz="2000" spc="-1" strike="noStrike">
              <a:solidFill>
                <a:srgbClr val="ffffff"/>
              </a:solidFill>
              <a:latin typeface="Rockwel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900" spc="-1" strike="noStrike">
                <a:solidFill>
                  <a:srgbClr val="ffffff"/>
                </a:solidFill>
                <a:latin typeface="Rockwell"/>
              </a:rPr>
              <a:t>Четвёртый уровень структуры</a:t>
            </a:r>
            <a:endParaRPr b="0" lang="ru-RU" sz="1900" spc="-1" strike="noStrike">
              <a:solidFill>
                <a:srgbClr val="ffffff"/>
              </a:solidFill>
              <a:latin typeface="Rockwel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Rockwel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Rockwel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Rockwel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Rockwel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Rockwel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cap="rnd" w="11000">
            <a:solidFill>
              <a:schemeClr val="bg2">
                <a:tint val="78000"/>
                <a:satMod val="180000"/>
                <a:alpha val="88000"/>
              </a:scheme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588240" y="1424520"/>
            <a:ext cx="8000640" cy="8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l" blurRad="12700" dir="5400000" dist="12960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</p:spPr>
        <p:txBody>
          <a:bodyPr lIns="90000" tIns="45000" bIns="45000" anchor="b">
            <a:noAutofit/>
          </a:bodyPr>
          <a:p>
            <a:pPr marL="54720" algn="r">
              <a:lnSpc>
                <a:spcPct val="100000"/>
              </a:lnSpc>
            </a:pPr>
            <a:r>
              <a:rPr b="0" lang="ru-RU" sz="4600" spc="-1" strike="noStrike">
                <a:solidFill>
                  <a:srgbClr val="e6e9cb"/>
                </a:solidFill>
                <a:latin typeface="Rockwell"/>
              </a:rPr>
              <a:t>Образец заголовка</a:t>
            </a:r>
            <a:endParaRPr b="0" lang="ru-RU" sz="46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Образец текста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lvl="1" marL="640080" indent="-228240">
              <a:lnSpc>
                <a:spcPct val="100000"/>
              </a:lnSpc>
              <a:spcBef>
                <a:spcPts val="400"/>
              </a:spcBef>
              <a:buClr>
                <a:srgbClr val="b0ccb0"/>
              </a:buClr>
              <a:buSzPct val="90000"/>
              <a:buFont typeface="Symbol" charset="2"/>
              <a:buChar char=""/>
            </a:pPr>
            <a:r>
              <a:rPr b="0" lang="ru-RU" sz="2600" spc="-1" strike="noStrike">
                <a:solidFill>
                  <a:srgbClr val="ffffff"/>
                </a:solidFill>
                <a:latin typeface="Rockwell"/>
              </a:rPr>
              <a:t>Второй уровень</a:t>
            </a:r>
            <a:endParaRPr b="0" lang="ru-RU" sz="2600" spc="-1" strike="noStrike">
              <a:solidFill>
                <a:srgbClr val="ffffff"/>
              </a:solidFill>
              <a:latin typeface="Rockwell"/>
            </a:endParaRPr>
          </a:p>
          <a:p>
            <a:pPr lvl="2" marL="822960" indent="-191520">
              <a:lnSpc>
                <a:spcPct val="100000"/>
              </a:lnSpc>
              <a:spcBef>
                <a:spcPts val="400"/>
              </a:spcBef>
              <a:buClr>
                <a:srgbClr val="a8cdd7"/>
              </a:buClr>
              <a:buFont typeface="Wingdings 2" charset="2"/>
              <a:buChar char=""/>
            </a:pPr>
            <a:r>
              <a:rPr b="0" lang="ru-RU" sz="2300" spc="-1" strike="noStrike">
                <a:solidFill>
                  <a:srgbClr val="ffffff"/>
                </a:solidFill>
                <a:latin typeface="Rockwell"/>
              </a:rPr>
              <a:t>Третий уровень</a:t>
            </a:r>
            <a:endParaRPr b="0" lang="ru-RU" sz="2300" spc="-1" strike="noStrike">
              <a:solidFill>
                <a:srgbClr val="ffffff"/>
              </a:solidFill>
              <a:latin typeface="Rockwell"/>
            </a:endParaRPr>
          </a:p>
          <a:p>
            <a:pPr lvl="3" marL="1005840" indent="-182520">
              <a:lnSpc>
                <a:spcPct val="100000"/>
              </a:lnSpc>
              <a:spcBef>
                <a:spcPts val="400"/>
              </a:spcBef>
              <a:buClr>
                <a:srgbClr val="a8cdd7"/>
              </a:buClr>
              <a:buFont typeface="Wingdings 2" charset="2"/>
              <a:buChar char=""/>
            </a:pPr>
            <a:r>
              <a:rPr b="0" lang="ru-RU" sz="2000" spc="-1" strike="noStrike">
                <a:solidFill>
                  <a:srgbClr val="ffffff"/>
                </a:solidFill>
                <a:latin typeface="Rockwell"/>
              </a:rPr>
              <a:t>Четвертый уровень</a:t>
            </a:r>
            <a:endParaRPr b="0" lang="ru-RU" sz="2000" spc="-1" strike="noStrike">
              <a:solidFill>
                <a:srgbClr val="ffffff"/>
              </a:solidFill>
              <a:latin typeface="Rockwell"/>
            </a:endParaRPr>
          </a:p>
          <a:p>
            <a:pPr lvl="4" marL="1188720" indent="-182520">
              <a:lnSpc>
                <a:spcPct val="100000"/>
              </a:lnSpc>
              <a:spcBef>
                <a:spcPts val="400"/>
              </a:spcBef>
              <a:buClr>
                <a:srgbClr val="a8cdd7"/>
              </a:buClr>
              <a:buFont typeface="Wingdings 2" charset="2"/>
              <a:buChar char=""/>
            </a:pPr>
            <a:r>
              <a:rPr b="0" lang="ru-RU" sz="1900" spc="-1" strike="noStrike">
                <a:solidFill>
                  <a:srgbClr val="ffffff"/>
                </a:solidFill>
                <a:latin typeface="Rockwell"/>
              </a:rPr>
              <a:t>Пятый уровень</a:t>
            </a:r>
            <a:endParaRPr b="0" lang="ru-RU" sz="19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5562720" y="6400800"/>
            <a:ext cx="3002040" cy="2739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9040EF65-6C1D-4E80-B6FA-56C5956D88F1}" type="datetime">
              <a:rPr b="0" lang="ru-RU" sz="1300" spc="-1" strike="noStrike">
                <a:solidFill>
                  <a:srgbClr val="b9bbb1"/>
                </a:solidFill>
                <a:latin typeface="Rockwell"/>
              </a:rPr>
              <a:t>28.2.21</a:t>
            </a:fld>
            <a:endParaRPr b="0" lang="ru-RU" sz="1300" spc="-1" strike="noStrike"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1295280" y="6400800"/>
            <a:ext cx="4212000" cy="2739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638920" y="6514560"/>
            <a:ext cx="464040" cy="27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A8D84953-B5F4-4AFD-B327-1C5DE84F4A50}" type="slidenum">
              <a:rPr b="0" lang="ru-RU" sz="1600" spc="-1" strike="noStrike">
                <a:solidFill>
                  <a:srgbClr val="dfe0d4"/>
                </a:solidFill>
                <a:latin typeface="Rockwell"/>
              </a:rPr>
              <a:t>&lt;номер&gt;</a:t>
            </a:fld>
            <a:endParaRPr b="0" lang="ru-RU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64400" y="380880"/>
            <a:ext cx="8229240" cy="2209320"/>
          </a:xfrm>
          <a:prstGeom prst="rect">
            <a:avLst/>
          </a:prstGeom>
          <a:noFill/>
          <a:ln w="0">
            <a:noFill/>
          </a:ln>
        </p:spPr>
        <p:txBody>
          <a:bodyPr lIns="45720" rIns="2286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0" lang="ru-RU" sz="4800" spc="-1" strike="noStrike">
                <a:solidFill>
                  <a:srgbClr val="e6e9cb"/>
                </a:solidFill>
                <a:latin typeface="Rockwell"/>
              </a:rPr>
              <a:t>Теория народонаселения  Т. Р. Мальтуса</a:t>
            </a:r>
            <a:endParaRPr b="0" lang="ru-RU" sz="4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140000" y="5877360"/>
            <a:ext cx="4320000" cy="863640"/>
          </a:xfrm>
          <a:prstGeom prst="rect">
            <a:avLst/>
          </a:prstGeom>
          <a:noFill/>
          <a:ln w="0">
            <a:noFill/>
          </a:ln>
        </p:spPr>
        <p:txBody>
          <a:bodyPr lIns="45720" rIns="246960" tIns="45000" bIns="45000">
            <a:normAutofit fontScale="94000"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Выполнил студент 1 курса</a:t>
            </a:r>
            <a:endParaRPr b="0" lang="ru-RU" sz="32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Группы Б-Э-12</a:t>
            </a:r>
            <a:endParaRPr b="0" lang="ru-RU" sz="32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Носов А.Ю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915640" y="-1467720"/>
            <a:ext cx="761976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39640" y="332640"/>
            <a:ext cx="8064360" cy="1728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600" spc="-1" strike="noStrike">
                <a:solidFill>
                  <a:srgbClr val="1c1c11"/>
                </a:solidFill>
                <a:latin typeface="Rockwell"/>
              </a:rPr>
              <a:t>То́мас Ро́берт Ма́льтус </a:t>
            </a:r>
            <a:r>
              <a:rPr b="0" lang="ru-RU" sz="3600" spc="-1" strike="noStrike">
                <a:solidFill>
                  <a:srgbClr val="ffffff"/>
                </a:solidFill>
                <a:latin typeface="Rockwell"/>
              </a:rPr>
              <a:t>— (1766-1834)</a:t>
            </a:r>
            <a:endParaRPr b="0" lang="ru-RU" sz="36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2483640" y="1700640"/>
            <a:ext cx="3733560" cy="4400280"/>
          </a:xfrm>
          <a:prstGeom prst="roundRect">
            <a:avLst>
              <a:gd name="adj" fmla="val 8594"/>
            </a:avLst>
          </a:prstGeom>
          <a:blipFill rotWithShape="0">
            <a:blip r:embed="rId1"/>
            <a:stretch/>
          </a:blipFill>
          <a:ln w="0">
            <a:noFill/>
          </a:ln>
          <a:effectLst>
            <a:reflection algn="bl" blurRad="12700" dir="5400000" dist="5000" endPos="28000" rotWithShape="0" stA="38000" sy="-100000"/>
          </a:effectLst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0" y="-10353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67640" y="98064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Английский экономист , священник, ученый. С1805 г. он преподавал политическую экономию в колледже Ост-Индской компании. Из работ Мальтуса следует отметить «Опыт о законе народонаселения в связи с будущим совершенствованием общества (1798), «Исследование о природе и возрастании ренты» (1815) и «Принципы политической экономии» (1820).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53440"/>
            <a:ext cx="226080" cy="2948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67640" y="3789000"/>
            <a:ext cx="8229240" cy="2636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Именем Мальтуса названа социально-экономическая теория – </a:t>
            </a:r>
            <a:r>
              <a:rPr b="0" lang="ru-RU" sz="3200" spc="-1" strike="noStrike">
                <a:solidFill>
                  <a:srgbClr val="1c1c11"/>
                </a:solidFill>
                <a:latin typeface="Rockwell"/>
              </a:rPr>
              <a:t>мальтузианство</a:t>
            </a: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 – широко распространившаяся в общественной мысли, особенно в политической экономии конца XIX века.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2771640" y="332640"/>
            <a:ext cx="2592000" cy="3281040"/>
          </a:xfrm>
          <a:prstGeom prst="roundRect">
            <a:avLst>
              <a:gd name="adj" fmla="val 8594"/>
            </a:avLst>
          </a:prstGeom>
          <a:blipFill rotWithShape="0">
            <a:blip r:embed="rId1"/>
            <a:stretch/>
          </a:blipFill>
          <a:ln w="0">
            <a:noFill/>
          </a:ln>
          <a:effectLst>
            <a:reflection algn="bl" blurRad="12700" dir="5400000" dist="5000" endPos="28000" rotWithShape="0" stA="38000" sy="-100000"/>
          </a:effectLst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53440"/>
            <a:ext cx="82080" cy="5828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/>
          </a:bodyPr>
          <a:p>
            <a:endParaRPr b="0" lang="ru-RU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39640" y="476640"/>
            <a:ext cx="8229240" cy="576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Основная работа Т. Мальтуса – </a:t>
            </a:r>
            <a:r>
              <a:rPr b="0" lang="ru-RU" sz="3200" spc="-1" strike="noStrike">
                <a:solidFill>
                  <a:srgbClr val="1c1c11"/>
                </a:solidFill>
                <a:latin typeface="Rockwell"/>
              </a:rPr>
              <a:t>«теория народонаселения», </a:t>
            </a: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в которой он попытался связать экономические и демографические факторы. 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 u="sng">
                <a:solidFill>
                  <a:srgbClr val="1c1c11"/>
                </a:solidFill>
                <a:uFillTx/>
                <a:latin typeface="Rockwell"/>
              </a:rPr>
              <a:t>Основные положения теории: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Закон народонаселения. 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Стоимость и распределение доходов.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Реализация.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3200" spc="-1" strike="noStrike">
                <a:solidFill>
                  <a:srgbClr val="ffffff"/>
                </a:solidFill>
                <a:latin typeface="Rockwell"/>
              </a:rPr>
              <a:t>Производительный труд.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67640" y="-169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p>
            <a:pPr marL="54720" algn="ctr">
              <a:lnSpc>
                <a:spcPct val="100000"/>
              </a:lnSpc>
            </a:pPr>
            <a:r>
              <a:rPr b="0" lang="ru-RU" sz="4600" spc="-1" strike="noStrike">
                <a:solidFill>
                  <a:srgbClr val="e6e9cb"/>
                </a:solidFill>
                <a:latin typeface="Rockwell"/>
              </a:rPr>
              <a:t>Теория народонаселения.</a:t>
            </a:r>
            <a:endParaRPr b="0" lang="ru-RU" sz="46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251640" y="1196640"/>
            <a:ext cx="8136720" cy="525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ffffff"/>
                </a:solidFill>
                <a:latin typeface="Rockwell"/>
              </a:rPr>
              <a:t>Изложена Мальтусом в работе «Опыт о законе народонаселения…», вышедшей впервые в 1798 году.</a:t>
            </a: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ffffff"/>
                </a:solidFill>
                <a:latin typeface="Rockwell"/>
              </a:rPr>
              <a:t>В своей теории широко использует не только экономические, но и социологические, натурфилософские, этические и даже религиозные понятия и концепции.</a:t>
            </a: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ffffff"/>
                </a:solidFill>
                <a:latin typeface="Rockwell"/>
              </a:rPr>
              <a:t>В основу своей теории Мальтус положил результаты исследований динамики изменения численности населения Северо-Американских территорий.</a:t>
            </a: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15800" y="465480"/>
            <a:ext cx="8229240" cy="4874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 fontScale="97000"/>
          </a:bodyPr>
          <a:p>
            <a:pPr marL="54720"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e6e9cb"/>
                </a:solidFill>
                <a:latin typeface="Rockwell"/>
              </a:rPr>
              <a:t>Суть его теории выражается в следующем:</a:t>
            </a:r>
            <a:endParaRPr b="0" lang="ru-RU" sz="3200" spc="-1" strike="noStrike">
              <a:solidFill>
                <a:srgbClr val="ffffff"/>
              </a:solidFill>
              <a:latin typeface="Rockwell"/>
            </a:endParaRPr>
          </a:p>
        </p:txBody>
      </p:sp>
      <p:pic>
        <p:nvPicPr>
          <p:cNvPr id="101" name="Объект 3" descr=""/>
          <p:cNvPicPr/>
          <p:nvPr/>
        </p:nvPicPr>
        <p:blipFill>
          <a:blip r:embed="rId1"/>
          <a:stretch/>
        </p:blipFill>
        <p:spPr>
          <a:xfrm>
            <a:off x="827640" y="1124640"/>
            <a:ext cx="7284960" cy="482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39640" y="2606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/>
          </a:bodyPr>
          <a:p>
            <a:pPr marL="54720" algn="ctr">
              <a:lnSpc>
                <a:spcPct val="100000"/>
              </a:lnSpc>
            </a:pPr>
            <a:r>
              <a:rPr b="0" lang="ru-RU" sz="4600" spc="-1" strike="noStrike">
                <a:solidFill>
                  <a:srgbClr val="e6e9cb"/>
                </a:solidFill>
                <a:latin typeface="Rockwell"/>
              </a:rPr>
              <a:t>О роли его теории в современных концепциях:</a:t>
            </a:r>
            <a:endParaRPr b="0" lang="ru-RU" sz="46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ffffff"/>
                </a:solidFill>
                <a:latin typeface="Rockwell"/>
              </a:rPr>
              <a:t>Теория Мальтуса оказала большое влияние на развитие некоторых научных концепций – начиная от теории эволюции и естественного отбора Чарльза Дарвина и заканчивая концепцией устойчивого развития, предложенной Римским клубом. </a:t>
            </a: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ffffff"/>
                </a:solidFill>
                <a:latin typeface="Rockwell"/>
              </a:rPr>
              <a:t>Немалую роль теория Мальтуса сыграла также в формировании концепции «золотого миллиарда» – именно в такую величину оценивается оптимальное количество людей, населяющих землю. </a:t>
            </a: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p>
            <a:pPr marL="54720" algn="ctr">
              <a:lnSpc>
                <a:spcPct val="100000"/>
              </a:lnSpc>
            </a:pPr>
            <a:r>
              <a:rPr b="0" lang="ru-RU" sz="4600" spc="-1" strike="noStrike">
                <a:solidFill>
                  <a:srgbClr val="e6e9cb"/>
                </a:solidFill>
                <a:latin typeface="Rockwell"/>
              </a:rPr>
              <a:t>Критика:</a:t>
            </a:r>
            <a:endParaRPr b="0" lang="ru-RU" sz="46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291960" indent="-29160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ffffff"/>
                </a:solidFill>
                <a:latin typeface="Rockwell"/>
              </a:rPr>
              <a:t>Классики марксизма дали уничтожающую критику мальтузианского «закона» народонаселения. В противоположность Мальтусу Маркс доказал, что нет закона народонаселения вообще, что каждой общественной формации присущ свой специфический закон народонаселения. Маркс и Ленин показали несостоятельность перенесения на общество законов природы. </a:t>
            </a:r>
            <a:endParaRPr b="0" lang="ru-RU" sz="24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98</TotalTime>
  <Application>LibreOffice/7.0.4.2$Windows_X86_64 LibreOffice_project/dcf040e67528d9187c66b2379df5ea4407429775</Application>
  <AppVersion>15.0000</AppVersion>
  <Words>316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2016-03-30T20:32:15Z</dcterms:created>
  <dc:creator>Дарья Украинцева</dc:creator>
  <dc:description/>
  <dc:language>ru-RU</dc:language>
  <cp:lastModifiedBy/>
  <dcterms:modified xsi:type="dcterms:W3CDTF">2021-02-28T12:38:28Z</dcterms:modified>
  <cp:revision>9</cp:revision>
  <dc:subject/>
  <dc:title>Теория народонаселения  Т. Р. Мальтуса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9</vt:i4>
  </property>
</Properties>
</file>