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2589120" y="5181480"/>
            <a:ext cx="89150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2589120" y="5562720"/>
            <a:ext cx="89150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2589120" y="518148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7157160" y="518148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2589120" y="556272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7157160" y="556272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2589120" y="5181480"/>
            <a:ext cx="2870280" cy="34776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603400" y="5181480"/>
            <a:ext cx="2870280" cy="34776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8617320" y="5181480"/>
            <a:ext cx="2870280" cy="34776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2589120" y="5562720"/>
            <a:ext cx="2870280" cy="34776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body"/>
          </p:nvPr>
        </p:nvSpPr>
        <p:spPr>
          <a:xfrm>
            <a:off x="5603400" y="5562720"/>
            <a:ext cx="2870280" cy="34776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 type="body"/>
          </p:nvPr>
        </p:nvSpPr>
        <p:spPr>
          <a:xfrm>
            <a:off x="8617320" y="5562720"/>
            <a:ext cx="2870280" cy="34776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2589120" y="5181480"/>
            <a:ext cx="8915040" cy="72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2589120" y="5181480"/>
            <a:ext cx="8915040" cy="7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2589120" y="5181480"/>
            <a:ext cx="4350240" cy="7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7157160" y="5181480"/>
            <a:ext cx="4350240" cy="7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2589120" y="2438280"/>
            <a:ext cx="8915040" cy="12630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2589120" y="518148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7157160" y="5181480"/>
            <a:ext cx="4350240" cy="7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2589120" y="556272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2589120" y="5181480"/>
            <a:ext cx="8915040" cy="72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2589120" y="5181480"/>
            <a:ext cx="4350240" cy="7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7157160" y="518148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7157160" y="556272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2589120" y="518148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7157160" y="518148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2589120" y="5562720"/>
            <a:ext cx="89150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2589120" y="5181480"/>
            <a:ext cx="89150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2589120" y="5562720"/>
            <a:ext cx="89150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2589120" y="518148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7157160" y="518148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2589120" y="556272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7157160" y="556272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2589120" y="5181480"/>
            <a:ext cx="2870280" cy="34776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603400" y="5181480"/>
            <a:ext cx="2870280" cy="34776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8617320" y="5181480"/>
            <a:ext cx="2870280" cy="34776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2589120" y="5562720"/>
            <a:ext cx="2870280" cy="34776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5603400" y="5562720"/>
            <a:ext cx="2870280" cy="34776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8617320" y="5562720"/>
            <a:ext cx="2870280" cy="34776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2589120" y="5181480"/>
            <a:ext cx="8915040" cy="72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2589120" y="5181480"/>
            <a:ext cx="8915040" cy="7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2589120" y="5181480"/>
            <a:ext cx="4350240" cy="7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7157160" y="5181480"/>
            <a:ext cx="4350240" cy="7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2589120" y="5181480"/>
            <a:ext cx="8915040" cy="7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2589120" y="2438280"/>
            <a:ext cx="8915040" cy="12630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2589120" y="518148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7157160" y="5181480"/>
            <a:ext cx="4350240" cy="7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2589120" y="556272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2589120" y="5181480"/>
            <a:ext cx="4350240" cy="7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7157160" y="518148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7157160" y="556272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2589120" y="518148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7157160" y="518148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2589120" y="5562720"/>
            <a:ext cx="89150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2589120" y="5181480"/>
            <a:ext cx="89150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2589120" y="5562720"/>
            <a:ext cx="89150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2589120" y="518148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7157160" y="518148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2589120" y="556272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7157160" y="556272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2589120" y="5181480"/>
            <a:ext cx="2870280" cy="34776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5603400" y="5181480"/>
            <a:ext cx="2870280" cy="34776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8617320" y="5181480"/>
            <a:ext cx="2870280" cy="34776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2589120" y="5562720"/>
            <a:ext cx="2870280" cy="34776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5603400" y="5562720"/>
            <a:ext cx="2870280" cy="34776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8617320" y="5562720"/>
            <a:ext cx="2870280" cy="34776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2589120" y="5181480"/>
            <a:ext cx="4350240" cy="7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7157160" y="5181480"/>
            <a:ext cx="4350240" cy="7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2589120" y="2438280"/>
            <a:ext cx="8915040" cy="12630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2589120" y="518148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7157160" y="5181480"/>
            <a:ext cx="4350240" cy="7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2589120" y="556272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2589120" y="5181480"/>
            <a:ext cx="4350240" cy="7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7157160" y="518148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7157160" y="556272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2589120" y="518148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7157160" y="5181480"/>
            <a:ext cx="43502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2589120" y="5562720"/>
            <a:ext cx="8915040" cy="3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1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14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" name="PlaceHolder 28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9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9" name="PlaceHolder 30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0" name="CustomShape 31"/>
          <p:cNvSpPr/>
          <p:nvPr/>
        </p:nvSpPr>
        <p:spPr>
          <a:xfrm>
            <a:off x="0" y="4323960"/>
            <a:ext cx="1744200" cy="778320"/>
          </a:xfrm>
          <a:custGeom>
            <a:avLst/>
            <a:gdLst/>
            <a:ah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" name="PlaceHolder 32"/>
          <p:cNvSpPr>
            <a:spLocks noGrp="1"/>
          </p:cNvSpPr>
          <p:nvPr>
            <p:ph type="sldNum"/>
          </p:nvPr>
        </p:nvSpPr>
        <p:spPr>
          <a:xfrm>
            <a:off x="531720" y="4529520"/>
            <a:ext cx="7794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01A45AB-7C53-4B07-8D93-13A3C53A8E3C}" type="slidenum">
              <a:rPr b="0" lang="ru-RU" sz="2000" spc="-1" strike="noStrike">
                <a:solidFill>
                  <a:srgbClr val="feffff"/>
                </a:solidFill>
                <a:latin typeface="Century Gothic"/>
                <a:ea typeface="Century Gothic"/>
              </a:rPr>
              <a:t>&lt;номер&gt;</a:t>
            </a:fld>
            <a:endParaRPr b="0" lang="ru-RU" sz="2000" spc="-1" strike="noStrike">
              <a:latin typeface="Times New Roman"/>
            </a:endParaRPr>
          </a:p>
        </p:txBody>
      </p:sp>
      <p:sp>
        <p:nvSpPr>
          <p:cNvPr id="32" name="PlaceHolder 3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70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2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83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5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PlaceHolder 28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9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0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99" name="PlaceHolder 31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00" name="CustomShape 32"/>
          <p:cNvSpPr/>
          <p:nvPr/>
        </p:nvSpPr>
        <p:spPr>
          <a:xfrm flipH="1" rot="10800000">
            <a:off x="1584360" y="1221840"/>
            <a:ext cx="1588320" cy="50688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PlaceHolder 33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FD73342-01E0-4207-9751-3F60EE79F986}" type="slidenum">
              <a:rPr b="0" lang="ru-RU" sz="2000" spc="-1" strike="noStrike">
                <a:solidFill>
                  <a:srgbClr val="feffff"/>
                </a:solidFill>
                <a:latin typeface="Century Gothic"/>
                <a:ea typeface="Century Gothic"/>
              </a:rPr>
              <a:t>&lt;номер&gt;</a:t>
            </a:fld>
            <a:endParaRPr b="0" lang="ru-RU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139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1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152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4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PlaceHolder 28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9"/>
          <p:cNvSpPr>
            <a:spLocks noGrp="1"/>
          </p:cNvSpPr>
          <p:nvPr>
            <p:ph type="body"/>
          </p:nvPr>
        </p:nvSpPr>
        <p:spPr>
          <a:xfrm>
            <a:off x="2589120" y="5181480"/>
            <a:ext cx="8915040" cy="729360"/>
          </a:xfrm>
          <a:prstGeom prst="rect">
            <a:avLst/>
          </a:prstGeom>
        </p:spPr>
        <p:txBody>
          <a:bodyPr lIns="0" rIns="0" tIns="0" bIns="0">
            <a:normAutofit fontScale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0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68" name="PlaceHolder 31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69" name="CustomShape 32"/>
          <p:cNvSpPr/>
          <p:nvPr/>
        </p:nvSpPr>
        <p:spPr>
          <a:xfrm flipH="1" rot="10800000">
            <a:off x="1584360" y="5419080"/>
            <a:ext cx="1588320" cy="50688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PlaceHolder 33"/>
          <p:cNvSpPr>
            <a:spLocks noGrp="1"/>
          </p:cNvSpPr>
          <p:nvPr>
            <p:ph type="sldNum"/>
          </p:nvPr>
        </p:nvSpPr>
        <p:spPr>
          <a:xfrm>
            <a:off x="531720" y="4983120"/>
            <a:ext cx="7794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A952DBA-CB86-4539-8A1B-995CD4DA4E1B}" type="slidenum">
              <a:rPr b="0" lang="ru-RU" sz="2000" spc="-1" strike="noStrike">
                <a:solidFill>
                  <a:srgbClr val="feffff"/>
                </a:solidFill>
                <a:latin typeface="Century Gothic"/>
                <a:ea typeface="Century Gothic"/>
              </a:rPr>
              <a:t>&lt;номер&gt;</a:t>
            </a:fld>
            <a:endParaRPr b="0" lang="ru-RU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://fb.ru/article/316296/kratkaya-biografiya-adama-smita-dostijeniya-ekonomista-i-interesnyie-faktyi" TargetMode="External"/><Relationship Id="rId2" Type="http://schemas.openxmlformats.org/officeDocument/2006/relationships/hyperlink" Target="https://berichnow.ru/stati/trudyi-adama-smita-i-ih-vklad-v-razvitie-mirovoy-ekonomiki" TargetMode="External"/><Relationship Id="rId3" Type="http://schemas.openxmlformats.org/officeDocument/2006/relationships/hyperlink" Target="http://900igr.net/prezentatsii/ekonomika/Adam-Smit/007-Osnovnye-raboty.html" TargetMode="External"/><Relationship Id="rId4" Type="http://schemas.openxmlformats.org/officeDocument/2006/relationships/hyperlink" Target="http://www.gumer.info/bibliotek_Buks/Econom/smit/smit_1.pdf" TargetMode="External"/><Relationship Id="rId5" Type="http://schemas.openxmlformats.org/officeDocument/2006/relationships/hyperlink" Target="http://www.piplz.ru/page.php?id=167" TargetMode="External"/><Relationship Id="rId6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2589120" y="2514600"/>
            <a:ext cx="8915040" cy="22626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262626"/>
                </a:solidFill>
                <a:latin typeface="Century Gothic"/>
                <a:ea typeface="Century Gothic"/>
              </a:rPr>
              <a:t> </a:t>
            </a:r>
            <a:r>
              <a:rPr b="0" lang="ru-RU" sz="5400" spc="-1" strike="noStrike">
                <a:solidFill>
                  <a:srgbClr val="262626"/>
                </a:solidFill>
                <a:latin typeface="Century Gothic"/>
                <a:ea typeface="Century Gothic"/>
              </a:rPr>
              <a:t>Я - Адам Смит </a:t>
            </a:r>
            <a:br/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2589120" y="4777200"/>
            <a:ext cx="8915040" cy="1126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595959"/>
                </a:solidFill>
                <a:latin typeface="Century Gothic"/>
                <a:ea typeface="Century Gothic"/>
              </a:rPr>
              <a:t>Выполнил студент СГАУ имени Вавилова:  Муханина Мария И.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1800" spc="-1" strike="noStrike">
                <a:solidFill>
                  <a:srgbClr val="595959"/>
                </a:solidFill>
                <a:latin typeface="Century Gothic"/>
                <a:ea typeface="Century Gothic"/>
              </a:rPr>
              <a:t>БЭ-12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262626"/>
                </a:solidFill>
                <a:latin typeface="Century Gothic"/>
                <a:ea typeface="Century Gothic"/>
              </a:rPr>
              <a:t>Идея  моего труда - «Богатство народов»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Основную идею своего труда «Богатство народов» о том, что возможности и способности человека определяются непреложными, естественными нравственными и физическими законами,я  позаимствовал у французских физиократов.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18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Ее главные постулаты таковы: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Noto Sans Symbols"/>
              <a:buChar char="•"/>
            </a:pPr>
            <a:r>
              <a:rPr b="0" lang="ru-RU" sz="18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естественные законы, если полностью «выпустить их на свободу», приведут к созданию наилучшего общества из всех возможных;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Noto Sans Symbols"/>
              <a:buChar char="•"/>
            </a:pPr>
            <a:r>
              <a:rPr b="0" lang="ru-RU" sz="18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просвещенный эгоизм индивида в конечном счете полезен обществу;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Noto Sans Symbols"/>
              <a:buChar char="•"/>
            </a:pPr>
            <a:r>
              <a:rPr b="0" lang="ru-RU" sz="18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все люди от рождения равны.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228240">
              <a:lnSpc>
                <a:spcPct val="100000"/>
              </a:lnSpc>
              <a:spcBef>
                <a:spcPts val="1001"/>
              </a:spcBef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-7560" y="0"/>
            <a:ext cx="12206880" cy="68576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e6c3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75" name="Group 2"/>
          <p:cNvGrpSpPr/>
          <p:nvPr/>
        </p:nvGrpSpPr>
        <p:grpSpPr>
          <a:xfrm>
            <a:off x="4836240" y="228600"/>
            <a:ext cx="2850840" cy="6638400"/>
            <a:chOff x="4836240" y="228600"/>
            <a:chExt cx="2850840" cy="6638400"/>
          </a:xfrm>
        </p:grpSpPr>
        <p:sp>
          <p:nvSpPr>
            <p:cNvPr id="276" name="CustomShape 3"/>
            <p:cNvSpPr/>
            <p:nvPr/>
          </p:nvSpPr>
          <p:spPr>
            <a:xfrm>
              <a:off x="483624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" name="CustomShape 4"/>
            <p:cNvSpPr/>
            <p:nvPr/>
          </p:nvSpPr>
          <p:spPr>
            <a:xfrm>
              <a:off x="496476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" name="CustomShape 5"/>
            <p:cNvSpPr/>
            <p:nvPr/>
          </p:nvSpPr>
          <p:spPr>
            <a:xfrm>
              <a:off x="564300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" name="CustomShape 6"/>
            <p:cNvSpPr/>
            <p:nvPr/>
          </p:nvSpPr>
          <p:spPr>
            <a:xfrm>
              <a:off x="579600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" name="CustomShape 7"/>
            <p:cNvSpPr/>
            <p:nvPr/>
          </p:nvSpPr>
          <p:spPr>
            <a:xfrm>
              <a:off x="493668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" name="CustomShape 8"/>
            <p:cNvSpPr/>
            <p:nvPr/>
          </p:nvSpPr>
          <p:spPr>
            <a:xfrm>
              <a:off x="485856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2" name="CustomShape 9"/>
            <p:cNvSpPr/>
            <p:nvPr/>
          </p:nvSpPr>
          <p:spPr>
            <a:xfrm>
              <a:off x="491436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" name="CustomShape 10"/>
            <p:cNvSpPr/>
            <p:nvPr/>
          </p:nvSpPr>
          <p:spPr>
            <a:xfrm>
              <a:off x="560592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" name="CustomShape 11"/>
            <p:cNvSpPr/>
            <p:nvPr/>
          </p:nvSpPr>
          <p:spPr>
            <a:xfrm>
              <a:off x="561132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5" name="CustomShape 12"/>
            <p:cNvSpPr/>
            <p:nvPr/>
          </p:nvSpPr>
          <p:spPr>
            <a:xfrm>
              <a:off x="575856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6" name="CustomShape 13"/>
            <p:cNvSpPr/>
            <p:nvPr/>
          </p:nvSpPr>
          <p:spPr>
            <a:xfrm>
              <a:off x="560592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7" name="CustomShape 14"/>
            <p:cNvSpPr/>
            <p:nvPr/>
          </p:nvSpPr>
          <p:spPr>
            <a:xfrm>
              <a:off x="568620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88" name="Group 15"/>
          <p:cNvGrpSpPr/>
          <p:nvPr/>
        </p:nvGrpSpPr>
        <p:grpSpPr>
          <a:xfrm>
            <a:off x="4677120" y="-720"/>
            <a:ext cx="2356200" cy="6853680"/>
            <a:chOff x="4677120" y="-720"/>
            <a:chExt cx="2356200" cy="6853680"/>
          </a:xfrm>
        </p:grpSpPr>
        <p:sp>
          <p:nvSpPr>
            <p:cNvPr id="289" name="CustomShape 16"/>
            <p:cNvSpPr/>
            <p:nvPr/>
          </p:nvSpPr>
          <p:spPr>
            <a:xfrm>
              <a:off x="467712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" name="CustomShape 17"/>
            <p:cNvSpPr/>
            <p:nvPr/>
          </p:nvSpPr>
          <p:spPr>
            <a:xfrm>
              <a:off x="520020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" name="CustomShape 18"/>
            <p:cNvSpPr/>
            <p:nvPr/>
          </p:nvSpPr>
          <p:spPr>
            <a:xfrm>
              <a:off x="565632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" name="CustomShape 19"/>
            <p:cNvSpPr/>
            <p:nvPr/>
          </p:nvSpPr>
          <p:spPr>
            <a:xfrm>
              <a:off x="517140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" name="CustomShape 20"/>
            <p:cNvSpPr/>
            <p:nvPr/>
          </p:nvSpPr>
          <p:spPr>
            <a:xfrm>
              <a:off x="511776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" name="CustomShape 21"/>
            <p:cNvSpPr/>
            <p:nvPr/>
          </p:nvSpPr>
          <p:spPr>
            <a:xfrm>
              <a:off x="576144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" name="CustomShape 22"/>
            <p:cNvSpPr/>
            <p:nvPr/>
          </p:nvSpPr>
          <p:spPr>
            <a:xfrm>
              <a:off x="515232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6" name="CustomShape 23"/>
            <p:cNvSpPr/>
            <p:nvPr/>
          </p:nvSpPr>
          <p:spPr>
            <a:xfrm>
              <a:off x="562356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" name="CustomShape 24"/>
            <p:cNvSpPr/>
            <p:nvPr/>
          </p:nvSpPr>
          <p:spPr>
            <a:xfrm>
              <a:off x="572328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" name="CustomShape 25"/>
            <p:cNvSpPr/>
            <p:nvPr/>
          </p:nvSpPr>
          <p:spPr>
            <a:xfrm>
              <a:off x="562356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" name="CustomShape 26"/>
            <p:cNvSpPr/>
            <p:nvPr/>
          </p:nvSpPr>
          <p:spPr>
            <a:xfrm>
              <a:off x="562356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" name="CustomShape 27"/>
            <p:cNvSpPr/>
            <p:nvPr/>
          </p:nvSpPr>
          <p:spPr>
            <a:xfrm>
              <a:off x="565632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1" name="CustomShape 28"/>
          <p:cNvSpPr/>
          <p:nvPr/>
        </p:nvSpPr>
        <p:spPr>
          <a:xfrm>
            <a:off x="4645800" y="0"/>
            <a:ext cx="182520" cy="685764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29"/>
          <p:cNvSpPr/>
          <p:nvPr/>
        </p:nvSpPr>
        <p:spPr>
          <a:xfrm flipH="1" rot="10800000">
            <a:off x="6234120" y="1221840"/>
            <a:ext cx="1588320" cy="50688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3" name="Shape 316" descr=""/>
          <p:cNvPicPr/>
          <p:nvPr/>
        </p:nvPicPr>
        <p:blipFill>
          <a:blip r:embed="rId1"/>
          <a:srcRect l="15265" t="0" r="6666" b="0"/>
          <a:stretch/>
        </p:blipFill>
        <p:spPr>
          <a:xfrm>
            <a:off x="-1440" y="1800"/>
            <a:ext cx="4670640" cy="6857640"/>
          </a:xfrm>
          <a:prstGeom prst="rect">
            <a:avLst/>
          </a:prstGeom>
          <a:ln>
            <a:noFill/>
          </a:ln>
        </p:spPr>
      </p:pic>
      <p:sp>
        <p:nvSpPr>
          <p:cNvPr id="304" name="TextShape 30"/>
          <p:cNvSpPr txBox="1"/>
          <p:nvPr/>
        </p:nvSpPr>
        <p:spPr>
          <a:xfrm>
            <a:off x="6048000" y="216000"/>
            <a:ext cx="6192000" cy="5669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80000"/>
              </a:lnSpc>
            </a:pPr>
            <a:r>
              <a:rPr b="0" lang="ru-RU" sz="15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	</a:t>
            </a:r>
            <a:r>
              <a:rPr b="0" lang="ru-RU" sz="20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Я</a:t>
            </a:r>
            <a:r>
              <a:rPr b="0" lang="ru-RU" sz="15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 </a:t>
            </a:r>
            <a:r>
              <a:rPr b="0" lang="ru-RU" sz="20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Адам Смит</a:t>
            </a:r>
            <a:r>
              <a:rPr b="0" lang="ru-RU" sz="15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 -</a:t>
            </a:r>
            <a:r>
              <a:rPr b="0" lang="ru-RU" sz="20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 стал первым ученым, описавшим принципы рыночной экономики.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Я яростно доказывал, что каждый предприниматель стремится к достижению своих частных и личных интересов. Однако в конечном счете это идет на пользу всему обществу, даже если конкретный бизнесмен об этом не задумывался или этого не хотел.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Основным условием для достижения такого результата я называл экономические свободы, которые должны стать основой деятельности хозяйствующих субъектов. Также должна присутствовать свобода в конкуренции, принятии решений и выборе сферы деятельности.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Согласно моей  теории  - первоначальная стоимость продукта при распределении распадается на три части: заработную плату, прибыль и ренту. С ростом производительности труда, происходит повышение заработной платы и ренты, зато доля прибыли во вновь произведенной стоимости снижается. Совокупный общественный продукт делится на две основные части: первая — капитал — служит для поддержания и расширения производства (сюда входит и зарплата рабочих), вторая идет на потребление непроизводительными классами общества (собственниками земли и капитала, государственными служащими, военными, учеными, лицами свободных профессий и т. д.) От соотношения этих двух частей зависит и благосостояние общества: чем больше доля капитала, тем быстрее растет общественное богатство, и, напротив, чем больше средств уходит на непроизводительное потребление (прежде всего государством), тем беднее нация.</a:t>
            </a:r>
            <a:r>
              <a:rPr b="0" lang="ru-RU" sz="20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-52920" y="163080"/>
            <a:ext cx="12206880" cy="68576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e6c3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06" name="Group 2"/>
          <p:cNvGrpSpPr/>
          <p:nvPr/>
        </p:nvGrpSpPr>
        <p:grpSpPr>
          <a:xfrm>
            <a:off x="4836240" y="228600"/>
            <a:ext cx="2850840" cy="6638400"/>
            <a:chOff x="4836240" y="228600"/>
            <a:chExt cx="2850840" cy="6638400"/>
          </a:xfrm>
        </p:grpSpPr>
        <p:sp>
          <p:nvSpPr>
            <p:cNvPr id="307" name="CustomShape 3"/>
            <p:cNvSpPr/>
            <p:nvPr/>
          </p:nvSpPr>
          <p:spPr>
            <a:xfrm>
              <a:off x="483624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" name="CustomShape 4"/>
            <p:cNvSpPr/>
            <p:nvPr/>
          </p:nvSpPr>
          <p:spPr>
            <a:xfrm>
              <a:off x="496476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9" name="CustomShape 5"/>
            <p:cNvSpPr/>
            <p:nvPr/>
          </p:nvSpPr>
          <p:spPr>
            <a:xfrm>
              <a:off x="564300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0" name="CustomShape 6"/>
            <p:cNvSpPr/>
            <p:nvPr/>
          </p:nvSpPr>
          <p:spPr>
            <a:xfrm>
              <a:off x="579600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1" name="CustomShape 7"/>
            <p:cNvSpPr/>
            <p:nvPr/>
          </p:nvSpPr>
          <p:spPr>
            <a:xfrm>
              <a:off x="493668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2" name="CustomShape 8"/>
            <p:cNvSpPr/>
            <p:nvPr/>
          </p:nvSpPr>
          <p:spPr>
            <a:xfrm>
              <a:off x="485856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3" name="CustomShape 9"/>
            <p:cNvSpPr/>
            <p:nvPr/>
          </p:nvSpPr>
          <p:spPr>
            <a:xfrm>
              <a:off x="491436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4" name="CustomShape 10"/>
            <p:cNvSpPr/>
            <p:nvPr/>
          </p:nvSpPr>
          <p:spPr>
            <a:xfrm>
              <a:off x="560592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" name="CustomShape 11"/>
            <p:cNvSpPr/>
            <p:nvPr/>
          </p:nvSpPr>
          <p:spPr>
            <a:xfrm>
              <a:off x="561132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" name="CustomShape 12"/>
            <p:cNvSpPr/>
            <p:nvPr/>
          </p:nvSpPr>
          <p:spPr>
            <a:xfrm>
              <a:off x="575856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" name="CustomShape 13"/>
            <p:cNvSpPr/>
            <p:nvPr/>
          </p:nvSpPr>
          <p:spPr>
            <a:xfrm>
              <a:off x="560592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" name="CustomShape 14"/>
            <p:cNvSpPr/>
            <p:nvPr/>
          </p:nvSpPr>
          <p:spPr>
            <a:xfrm>
              <a:off x="568620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19" name="Group 15"/>
          <p:cNvGrpSpPr/>
          <p:nvPr/>
        </p:nvGrpSpPr>
        <p:grpSpPr>
          <a:xfrm>
            <a:off x="4677120" y="-720"/>
            <a:ext cx="2356200" cy="6853680"/>
            <a:chOff x="4677120" y="-720"/>
            <a:chExt cx="2356200" cy="6853680"/>
          </a:xfrm>
        </p:grpSpPr>
        <p:sp>
          <p:nvSpPr>
            <p:cNvPr id="320" name="CustomShape 16"/>
            <p:cNvSpPr/>
            <p:nvPr/>
          </p:nvSpPr>
          <p:spPr>
            <a:xfrm>
              <a:off x="467712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1" name="CustomShape 17"/>
            <p:cNvSpPr/>
            <p:nvPr/>
          </p:nvSpPr>
          <p:spPr>
            <a:xfrm>
              <a:off x="520020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2" name="CustomShape 18"/>
            <p:cNvSpPr/>
            <p:nvPr/>
          </p:nvSpPr>
          <p:spPr>
            <a:xfrm>
              <a:off x="565632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" name="CustomShape 19"/>
            <p:cNvSpPr/>
            <p:nvPr/>
          </p:nvSpPr>
          <p:spPr>
            <a:xfrm>
              <a:off x="517140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4" name="CustomShape 20"/>
            <p:cNvSpPr/>
            <p:nvPr/>
          </p:nvSpPr>
          <p:spPr>
            <a:xfrm>
              <a:off x="511776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5" name="CustomShape 21"/>
            <p:cNvSpPr/>
            <p:nvPr/>
          </p:nvSpPr>
          <p:spPr>
            <a:xfrm>
              <a:off x="576144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6" name="CustomShape 22"/>
            <p:cNvSpPr/>
            <p:nvPr/>
          </p:nvSpPr>
          <p:spPr>
            <a:xfrm>
              <a:off x="515232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7" name="CustomShape 23"/>
            <p:cNvSpPr/>
            <p:nvPr/>
          </p:nvSpPr>
          <p:spPr>
            <a:xfrm>
              <a:off x="562356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8" name="CustomShape 24"/>
            <p:cNvSpPr/>
            <p:nvPr/>
          </p:nvSpPr>
          <p:spPr>
            <a:xfrm>
              <a:off x="572328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9" name="CustomShape 25"/>
            <p:cNvSpPr/>
            <p:nvPr/>
          </p:nvSpPr>
          <p:spPr>
            <a:xfrm>
              <a:off x="562356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0" name="CustomShape 26"/>
            <p:cNvSpPr/>
            <p:nvPr/>
          </p:nvSpPr>
          <p:spPr>
            <a:xfrm>
              <a:off x="562356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1" name="CustomShape 27"/>
            <p:cNvSpPr/>
            <p:nvPr/>
          </p:nvSpPr>
          <p:spPr>
            <a:xfrm>
              <a:off x="565632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32" name="CustomShape 28"/>
          <p:cNvSpPr/>
          <p:nvPr/>
        </p:nvSpPr>
        <p:spPr>
          <a:xfrm>
            <a:off x="4645800" y="0"/>
            <a:ext cx="182520" cy="685764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CustomShape 29"/>
          <p:cNvSpPr/>
          <p:nvPr/>
        </p:nvSpPr>
        <p:spPr>
          <a:xfrm flipH="1" rot="10800000">
            <a:off x="6234120" y="1221840"/>
            <a:ext cx="1588320" cy="50688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TextShape 30"/>
          <p:cNvSpPr txBox="1"/>
          <p:nvPr/>
        </p:nvSpPr>
        <p:spPr>
          <a:xfrm>
            <a:off x="6088320" y="432000"/>
            <a:ext cx="5935680" cy="6426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80000"/>
              </a:lnSpc>
            </a:pPr>
            <a:r>
              <a:rPr b="0" lang="ru-RU" sz="15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Сам же я  после публикации десятилетнего труда отошёл от науки и преподавания.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15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В 1778 годуя  был назначен одним из пяти таможенных комиссаров Шотландии в Эдинбурге. Имея очень высокий по тем временам оклад в 600 фунтов стерлингов, я продолжал вести скромный образ жизни, тратил деньги на благотворительность; единственной оставшейся после меня ценностью была собранная за мою  жизнь библиотека.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15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До конца моей  жизни меня    продолжали награждать почётными регалиями и приглашали в самые блестящие клубы, Своим лучшим достижением я  по-прежнему считаю- трактат о нравственных чувствах, который написал в юности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15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 </a:t>
            </a:r>
            <a:r>
              <a:rPr b="0" lang="ru-RU" sz="15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В Эдинбурге у меня был свой клуб, по воскресеньям я устраивал ужины для друзей, бывал, среди прочих, у княгини Воронцовой-Дашковой.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15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Я — Адам Смит скончался в Эдинбурге после продолжительной болезни кишечника 17 июля 1790 года.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15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Я - Адам Смит был чуть выше среднего роста; имел правильные черты лица, серо-голубые глаза, крупный прямой нос и прямую фигуру.  Одевался неброско, носил парик, любил ходить с бамбуковой тростью на плече, иногда говорил сам с собой.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15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Считается, что моими  последними словами была фраза: «Я мог бы достичь большего».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20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5" name="" descr=""/>
          <p:cNvPicPr/>
          <p:nvPr/>
        </p:nvPicPr>
        <p:blipFill>
          <a:blip r:embed="rId1"/>
          <a:stretch/>
        </p:blipFill>
        <p:spPr>
          <a:xfrm>
            <a:off x="-54720" y="288000"/>
            <a:ext cx="4662720" cy="640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262626"/>
                </a:solidFill>
                <a:latin typeface="Century Gothic"/>
                <a:ea typeface="Century Gothic"/>
              </a:rPr>
              <a:t>Список литературы: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Noto Sans Symbols"/>
              <a:buChar char="•"/>
            </a:pPr>
            <a:r>
              <a:rPr b="0" lang="ru-RU" sz="1800" spc="-1" strike="noStrike" u="sng">
                <a:solidFill>
                  <a:srgbClr val="fb4a18"/>
                </a:solidFill>
                <a:uFillTx/>
                <a:latin typeface="Century Gothic"/>
                <a:ea typeface="Century Gothic"/>
                <a:hlinkClick r:id="rId1"/>
              </a:rPr>
              <a:t>http://fb.ru/article/316296/kratkaya-biografiya-adama-smita-dostijeniya-ekonomista-i-interesnyie-faktyi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Noto Sans Symbols"/>
              <a:buChar char="•"/>
            </a:pPr>
            <a:r>
              <a:rPr b="0" lang="ru-RU" sz="1800" spc="-1" strike="noStrike" u="sng">
                <a:solidFill>
                  <a:srgbClr val="fb4a18"/>
                </a:solidFill>
                <a:uFillTx/>
                <a:latin typeface="Century Gothic"/>
                <a:ea typeface="Century Gothic"/>
                <a:hlinkClick r:id="rId2"/>
              </a:rPr>
              <a:t>https://berichnow.ru/stati/trudyi-adama-smita-i-ih-vklad-v-razvitie-mirovoy-ekonomiki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Noto Sans Symbols"/>
              <a:buChar char="•"/>
            </a:pPr>
            <a:r>
              <a:rPr b="0" lang="ru-RU" sz="18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http://www.grandars.ru/student/ekonomicheskaya-teoriya/adam-smit.html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Noto Sans Symbols"/>
              <a:buChar char="•"/>
            </a:pPr>
            <a:r>
              <a:rPr b="0" lang="ru-RU" sz="1800" spc="-1" strike="noStrike" u="sng">
                <a:solidFill>
                  <a:srgbClr val="fb4a18"/>
                </a:solidFill>
                <a:uFillTx/>
                <a:latin typeface="Century Gothic"/>
                <a:ea typeface="Century Gothic"/>
                <a:hlinkClick r:id="rId3"/>
              </a:rPr>
              <a:t>http://900igr.net/prezentatsii/ekonomika/Adam-Smit/007-Osnovnye-raboty.html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Noto Sans Symbols"/>
              <a:buChar char="•"/>
            </a:pPr>
            <a:r>
              <a:rPr b="0" lang="ru-RU" sz="1800" spc="-1" strike="noStrike" u="sng">
                <a:solidFill>
                  <a:srgbClr val="fb4a18"/>
                </a:solidFill>
                <a:uFillTx/>
                <a:latin typeface="Century Gothic"/>
                <a:ea typeface="Century Gothic"/>
                <a:hlinkClick r:id="rId4"/>
              </a:rPr>
              <a:t>http://www.gumer.info/bibliotek_Buks/Econom/smit/smit_1.pdf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Noto Sans Symbols"/>
              <a:buChar char="•"/>
            </a:pPr>
            <a:r>
              <a:rPr b="0" lang="ru-RU" sz="1800" spc="-1" strike="noStrike">
                <a:solidFill>
                  <a:srgbClr val="3f3f3f"/>
                </a:solidFill>
                <a:latin typeface="Century Gothic"/>
                <a:ea typeface="Century Gothic"/>
                <a:hlinkClick r:id="rId5"/>
              </a:rPr>
              <a:t>http://www.piplz.ru/page.php?id=167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Noto Sans Symbols"/>
              <a:buChar char="•"/>
            </a:pPr>
            <a:r>
              <a:rPr b="0" lang="ru-RU" sz="18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https://journal.open-broker.ru/biographies/adam-smit/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4103280" y="2277360"/>
            <a:ext cx="4578120" cy="1151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ru-RU" sz="4800" spc="-1" strike="noStrike">
                <a:solidFill>
                  <a:srgbClr val="262626"/>
                </a:solidFill>
                <a:latin typeface="Century Gothic"/>
                <a:ea typeface="Century Gothic"/>
              </a:rPr>
              <a:t>СПАСИБО ☺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TextShape 2"/>
          <p:cNvSpPr txBox="1"/>
          <p:nvPr/>
        </p:nvSpPr>
        <p:spPr>
          <a:xfrm>
            <a:off x="2589120" y="5181480"/>
            <a:ext cx="8915040" cy="729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-7560" y="0"/>
            <a:ext cx="12206880" cy="68576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e6c3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10" name="Group 2"/>
          <p:cNvGrpSpPr/>
          <p:nvPr/>
        </p:nvGrpSpPr>
        <p:grpSpPr>
          <a:xfrm>
            <a:off x="4836240" y="228600"/>
            <a:ext cx="2850840" cy="6638400"/>
            <a:chOff x="4836240" y="228600"/>
            <a:chExt cx="2850840" cy="6638400"/>
          </a:xfrm>
        </p:grpSpPr>
        <p:sp>
          <p:nvSpPr>
            <p:cNvPr id="211" name="CustomShape 3"/>
            <p:cNvSpPr/>
            <p:nvPr/>
          </p:nvSpPr>
          <p:spPr>
            <a:xfrm>
              <a:off x="483624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" name="CustomShape 4"/>
            <p:cNvSpPr/>
            <p:nvPr/>
          </p:nvSpPr>
          <p:spPr>
            <a:xfrm>
              <a:off x="496476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CustomShape 5"/>
            <p:cNvSpPr/>
            <p:nvPr/>
          </p:nvSpPr>
          <p:spPr>
            <a:xfrm>
              <a:off x="564300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" name="CustomShape 6"/>
            <p:cNvSpPr/>
            <p:nvPr/>
          </p:nvSpPr>
          <p:spPr>
            <a:xfrm>
              <a:off x="579600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" name="CustomShape 7"/>
            <p:cNvSpPr/>
            <p:nvPr/>
          </p:nvSpPr>
          <p:spPr>
            <a:xfrm>
              <a:off x="493668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CustomShape 8"/>
            <p:cNvSpPr/>
            <p:nvPr/>
          </p:nvSpPr>
          <p:spPr>
            <a:xfrm>
              <a:off x="485856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" name="CustomShape 9"/>
            <p:cNvSpPr/>
            <p:nvPr/>
          </p:nvSpPr>
          <p:spPr>
            <a:xfrm>
              <a:off x="491436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" name="CustomShape 10"/>
            <p:cNvSpPr/>
            <p:nvPr/>
          </p:nvSpPr>
          <p:spPr>
            <a:xfrm>
              <a:off x="560592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" name="CustomShape 11"/>
            <p:cNvSpPr/>
            <p:nvPr/>
          </p:nvSpPr>
          <p:spPr>
            <a:xfrm>
              <a:off x="561132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" name="CustomShape 12"/>
            <p:cNvSpPr/>
            <p:nvPr/>
          </p:nvSpPr>
          <p:spPr>
            <a:xfrm>
              <a:off x="575856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" name="CustomShape 13"/>
            <p:cNvSpPr/>
            <p:nvPr/>
          </p:nvSpPr>
          <p:spPr>
            <a:xfrm>
              <a:off x="560592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" name="CustomShape 14"/>
            <p:cNvSpPr/>
            <p:nvPr/>
          </p:nvSpPr>
          <p:spPr>
            <a:xfrm>
              <a:off x="568620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23" name="Group 15"/>
          <p:cNvGrpSpPr/>
          <p:nvPr/>
        </p:nvGrpSpPr>
        <p:grpSpPr>
          <a:xfrm>
            <a:off x="4677120" y="-720"/>
            <a:ext cx="2356200" cy="6853680"/>
            <a:chOff x="4677120" y="-720"/>
            <a:chExt cx="2356200" cy="6853680"/>
          </a:xfrm>
        </p:grpSpPr>
        <p:sp>
          <p:nvSpPr>
            <p:cNvPr id="224" name="CustomShape 16"/>
            <p:cNvSpPr/>
            <p:nvPr/>
          </p:nvSpPr>
          <p:spPr>
            <a:xfrm>
              <a:off x="467712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" name="CustomShape 17"/>
            <p:cNvSpPr/>
            <p:nvPr/>
          </p:nvSpPr>
          <p:spPr>
            <a:xfrm>
              <a:off x="520020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" name="CustomShape 18"/>
            <p:cNvSpPr/>
            <p:nvPr/>
          </p:nvSpPr>
          <p:spPr>
            <a:xfrm>
              <a:off x="565632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" name="CustomShape 19"/>
            <p:cNvSpPr/>
            <p:nvPr/>
          </p:nvSpPr>
          <p:spPr>
            <a:xfrm>
              <a:off x="517140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" name="CustomShape 20"/>
            <p:cNvSpPr/>
            <p:nvPr/>
          </p:nvSpPr>
          <p:spPr>
            <a:xfrm>
              <a:off x="511776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" name="CustomShape 21"/>
            <p:cNvSpPr/>
            <p:nvPr/>
          </p:nvSpPr>
          <p:spPr>
            <a:xfrm>
              <a:off x="576144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" name="CustomShape 22"/>
            <p:cNvSpPr/>
            <p:nvPr/>
          </p:nvSpPr>
          <p:spPr>
            <a:xfrm>
              <a:off x="515232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" name="CustomShape 23"/>
            <p:cNvSpPr/>
            <p:nvPr/>
          </p:nvSpPr>
          <p:spPr>
            <a:xfrm>
              <a:off x="562356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" name="CustomShape 24"/>
            <p:cNvSpPr/>
            <p:nvPr/>
          </p:nvSpPr>
          <p:spPr>
            <a:xfrm>
              <a:off x="572328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" name="CustomShape 25"/>
            <p:cNvSpPr/>
            <p:nvPr/>
          </p:nvSpPr>
          <p:spPr>
            <a:xfrm>
              <a:off x="562356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" name="CustomShape 26"/>
            <p:cNvSpPr/>
            <p:nvPr/>
          </p:nvSpPr>
          <p:spPr>
            <a:xfrm>
              <a:off x="562356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" name="CustomShape 27"/>
            <p:cNvSpPr/>
            <p:nvPr/>
          </p:nvSpPr>
          <p:spPr>
            <a:xfrm>
              <a:off x="565632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6" name="CustomShape 28"/>
          <p:cNvSpPr/>
          <p:nvPr/>
        </p:nvSpPr>
        <p:spPr>
          <a:xfrm>
            <a:off x="4645800" y="0"/>
            <a:ext cx="182520" cy="685764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29"/>
          <p:cNvSpPr/>
          <p:nvPr/>
        </p:nvSpPr>
        <p:spPr>
          <a:xfrm flipH="1" rot="10800000">
            <a:off x="6234120" y="1221840"/>
            <a:ext cx="1588320" cy="50688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8" name="Shape 199" descr=""/>
          <p:cNvPicPr/>
          <p:nvPr/>
        </p:nvPicPr>
        <p:blipFill>
          <a:blip r:embed="rId1"/>
          <a:srcRect l="7161" t="0" r="5231" b="0"/>
          <a:stretch/>
        </p:blipFill>
        <p:spPr>
          <a:xfrm>
            <a:off x="-1440" y="1800"/>
            <a:ext cx="4670640" cy="6857640"/>
          </a:xfrm>
          <a:prstGeom prst="rect">
            <a:avLst/>
          </a:prstGeom>
          <a:ln>
            <a:noFill/>
          </a:ln>
        </p:spPr>
      </p:pic>
      <p:sp>
        <p:nvSpPr>
          <p:cNvPr id="239" name="TextShape 30"/>
          <p:cNvSpPr txBox="1"/>
          <p:nvPr/>
        </p:nvSpPr>
        <p:spPr>
          <a:xfrm>
            <a:off x="6553440" y="786600"/>
            <a:ext cx="5426280" cy="3695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ru-RU" sz="167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 </a:t>
            </a:r>
            <a:r>
              <a:rPr b="0" lang="ru-RU" sz="167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	</a:t>
            </a:r>
            <a:r>
              <a:rPr b="0" lang="ru-RU" sz="20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Я</a:t>
            </a:r>
            <a:r>
              <a:rPr b="0" lang="ru-RU" sz="167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 - </a:t>
            </a:r>
            <a:r>
              <a:rPr b="0" lang="ru-RU" sz="222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Адам Смит   известный шотландский экономист и философ, основоположник классической школы политэкономии. Моими  наиболее известными работами являются: научная работа «Теория нравственных чувств» (1759) и книга «Исследование о природе и причинах богатства народов» (1776). </a:t>
            </a:r>
            <a:endParaRPr b="0" lang="ru-RU" sz="222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0" y="-720"/>
            <a:ext cx="12191760" cy="68536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e6c3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2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3"/>
          <p:cNvSpPr/>
          <p:nvPr/>
        </p:nvSpPr>
        <p:spPr>
          <a:xfrm>
            <a:off x="0" y="6061320"/>
            <a:ext cx="1037520" cy="505800"/>
          </a:xfrm>
          <a:custGeom>
            <a:avLst/>
            <a:gdLst/>
            <a:ahLst/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3" name="Shape 208" descr=""/>
          <p:cNvPicPr/>
          <p:nvPr/>
        </p:nvPicPr>
        <p:blipFill>
          <a:blip r:embed="rId1"/>
          <a:stretch/>
        </p:blipFill>
        <p:spPr>
          <a:xfrm>
            <a:off x="6790680" y="645120"/>
            <a:ext cx="4053600" cy="5247360"/>
          </a:xfrm>
          <a:prstGeom prst="rect">
            <a:avLst/>
          </a:prstGeom>
          <a:ln>
            <a:noFill/>
          </a:ln>
        </p:spPr>
      </p:pic>
      <p:sp>
        <p:nvSpPr>
          <p:cNvPr id="244" name="TextShape 4"/>
          <p:cNvSpPr txBox="1"/>
          <p:nvPr/>
        </p:nvSpPr>
        <p:spPr>
          <a:xfrm>
            <a:off x="649080" y="645120"/>
            <a:ext cx="5122440" cy="1259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262626"/>
                </a:solidFill>
                <a:latin typeface="Century Gothic"/>
                <a:ea typeface="Century Gothic"/>
              </a:rPr>
              <a:t>Биография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TextShape 5"/>
          <p:cNvSpPr txBox="1"/>
          <p:nvPr/>
        </p:nvSpPr>
        <p:spPr>
          <a:xfrm>
            <a:off x="649080" y="1476360"/>
            <a:ext cx="5122440" cy="5291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90000"/>
              </a:lnSpc>
              <a:buClr>
                <a:srgbClr val="a53010"/>
              </a:buClr>
              <a:buFont typeface="Noto Sans Symbols"/>
              <a:buChar char="•"/>
            </a:pPr>
            <a:r>
              <a:rPr b="0" lang="ru-RU" sz="18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Я -Адам Смит родился 5 июня 1723 в г. Керколди (Шотландия) в семье таможенного чиновника,моего отца тоже  звали Адам Смит и он умер за  2 месяца до моего рождения. В 4 года я  был похищен цыганами,но мой дядя  меня  вернул моей  матери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a53010"/>
              </a:buClr>
              <a:buFont typeface="Noto Sans Symbols"/>
              <a:buChar char="•"/>
            </a:pPr>
            <a:r>
              <a:rPr b="0" lang="ru-RU" sz="18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В возрасте 14лет (1737 г.) лет я поступил в Университет Глазго, где два года изучал этические основы философии, логику, древние языки, математику, астрономию.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a53010"/>
              </a:buClr>
              <a:buFont typeface="Noto Sans Symbols"/>
              <a:buChar char="•"/>
            </a:pPr>
            <a:r>
              <a:rPr b="0" lang="ru-RU" sz="18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В 1740 – 1746 гг. – учеба в Бейлиолл-колледж в Оксфорде (я часто болел,много читал, но еще  не интересовался экономикой 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a53010"/>
              </a:buClr>
              <a:buFont typeface="Noto Sans Symbols"/>
              <a:buChar char="•"/>
            </a:pPr>
            <a:r>
              <a:rPr b="0" lang="ru-RU" sz="18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Летом 1746 г. после восстания сторонников Стюартов я уехал в Керколди, где два года занимался самообразованием.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ru-RU" sz="3240" spc="-1" strike="noStrike">
                <a:solidFill>
                  <a:srgbClr val="262626"/>
                </a:solidFill>
                <a:latin typeface="Century Gothic"/>
                <a:ea typeface="Century Gothic"/>
              </a:rPr>
              <a:t>Моей основой научной теорией  было стремление взглянуть на человека с трех сторон </a:t>
            </a:r>
            <a:endParaRPr b="0" lang="ru-RU" sz="32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2589120" y="26449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Noto Sans Symbols"/>
              <a:buChar char="•"/>
            </a:pPr>
            <a:r>
              <a:rPr b="0" lang="ru-RU" sz="18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С позиции морали и нравственности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228240">
              <a:lnSpc>
                <a:spcPct val="100000"/>
              </a:lnSpc>
              <a:spcBef>
                <a:spcPts val="1001"/>
              </a:spcBef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Noto Sans Symbols"/>
              <a:buChar char="•"/>
            </a:pPr>
            <a:r>
              <a:rPr b="0" lang="ru-RU" sz="18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С гражданских и государственных позиций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228240">
              <a:lnSpc>
                <a:spcPct val="100000"/>
              </a:lnSpc>
              <a:spcBef>
                <a:spcPts val="1001"/>
              </a:spcBef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Noto Sans Symbols"/>
              <a:buChar char="•"/>
            </a:pPr>
            <a:r>
              <a:rPr b="0" lang="ru-RU" sz="18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С экономических позиций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0" y="-720"/>
            <a:ext cx="12191760" cy="68536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e6c3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2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3"/>
          <p:cNvSpPr/>
          <p:nvPr/>
        </p:nvSpPr>
        <p:spPr>
          <a:xfrm>
            <a:off x="0" y="6061320"/>
            <a:ext cx="1037520" cy="505800"/>
          </a:xfrm>
          <a:custGeom>
            <a:avLst/>
            <a:gdLst/>
            <a:ahLst/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1" name="Shape 234" descr=""/>
          <p:cNvPicPr/>
          <p:nvPr/>
        </p:nvPicPr>
        <p:blipFill>
          <a:blip r:embed="rId1"/>
          <a:srcRect l="0" t="2904" r="0" b="5405"/>
          <a:stretch/>
        </p:blipFill>
        <p:spPr>
          <a:xfrm>
            <a:off x="6095880" y="802440"/>
            <a:ext cx="5451120" cy="5247360"/>
          </a:xfrm>
          <a:prstGeom prst="rect">
            <a:avLst/>
          </a:prstGeom>
          <a:ln>
            <a:noFill/>
          </a:ln>
        </p:spPr>
      </p:pic>
      <p:sp>
        <p:nvSpPr>
          <p:cNvPr id="252" name="TextShape 4"/>
          <p:cNvSpPr txBox="1"/>
          <p:nvPr/>
        </p:nvSpPr>
        <p:spPr>
          <a:xfrm>
            <a:off x="649080" y="771480"/>
            <a:ext cx="5170320" cy="5121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0" lang="ru-RU" sz="222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 </a:t>
            </a:r>
            <a:r>
              <a:rPr b="0" lang="ru-RU" sz="222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	</a:t>
            </a:r>
            <a:r>
              <a:rPr b="0" lang="ru-RU" sz="18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В 1751 году я  был назначен профессором логики в Университете Глазго. Я читал лекции по этике, риторике, юриспруденции и политической экономии.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8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Лекции он стал читать в 1748 г. Мои лекции  нравились студентам, поскольку были новы и понятны. Период 1748 — 1761 гг. я считал самым счастливым в его жизни.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8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 </a:t>
            </a:r>
            <a:r>
              <a:rPr b="0" lang="ru-RU" sz="18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В 1759 году мне удалось  опубликовать книгу «Теория нравственных чувств», основанную на материалах моих лекций.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8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 </a:t>
            </a:r>
            <a:r>
              <a:rPr b="0" lang="ru-RU" sz="18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В данном произведении я проанализировал этические стандарты поведения, обеспечивающие социальную стабильность, предложил в качестве основы нравственных оценок «принцип симпатии», согласно которому нравственно то, что вызывает одобрение беспристрастных и проницательных наблюдателей, а также высказался в пользу этического равенства людей - одинаковой применимости моральных норм ко всем людям.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0" y="-720"/>
            <a:ext cx="12191760" cy="68536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e6c3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2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3"/>
          <p:cNvSpPr/>
          <p:nvPr/>
        </p:nvSpPr>
        <p:spPr>
          <a:xfrm>
            <a:off x="0" y="6061320"/>
            <a:ext cx="1037520" cy="505800"/>
          </a:xfrm>
          <a:custGeom>
            <a:avLst/>
            <a:gdLst/>
            <a:ahLst/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6" name="Shape 243" descr=""/>
          <p:cNvPicPr/>
          <p:nvPr/>
        </p:nvPicPr>
        <p:blipFill>
          <a:blip r:embed="rId1"/>
          <a:srcRect l="0" t="0" r="0" b="30217"/>
          <a:stretch/>
        </p:blipFill>
        <p:spPr>
          <a:xfrm>
            <a:off x="8640000" y="645120"/>
            <a:ext cx="2903040" cy="2794680"/>
          </a:xfrm>
          <a:prstGeom prst="rect">
            <a:avLst/>
          </a:prstGeom>
          <a:ln>
            <a:noFill/>
          </a:ln>
        </p:spPr>
      </p:pic>
      <p:sp>
        <p:nvSpPr>
          <p:cNvPr id="257" name="TextShape 4"/>
          <p:cNvSpPr txBox="1"/>
          <p:nvPr/>
        </p:nvSpPr>
        <p:spPr>
          <a:xfrm>
            <a:off x="649080" y="645120"/>
            <a:ext cx="5122440" cy="1259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0" lang="ru-RU" sz="3100" spc="-1" strike="noStrike">
                <a:solidFill>
                  <a:srgbClr val="262626"/>
                </a:solidFill>
                <a:latin typeface="Century Gothic"/>
                <a:ea typeface="Century Gothic"/>
              </a:rPr>
              <a:t>Мои философские и экономические взгляды</a:t>
            </a:r>
            <a:endParaRPr b="0" lang="ru-RU" sz="3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TextShape 5"/>
          <p:cNvSpPr txBox="1"/>
          <p:nvPr/>
        </p:nvSpPr>
        <p:spPr>
          <a:xfrm>
            <a:off x="504000" y="1872000"/>
            <a:ext cx="7990920" cy="4346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0" lang="ru-RU" sz="13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Мне повезло жить во времена первооткрывателей, когда талантливый человек мог придумать целую науку. Что я и сделал, навсегда оставшись в истории отцом экономики.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3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Разумеется, я не опирался на воздух: в Европе уже вовсю шли споры между меркантилистами (консерваторами) и физиократами (новым движением из Франции). Меркантилизм полагался на богатую аристократию и сильного монарха, а физиократия проповедовала достойные условия крестьянского труда. Ни одна из этих теорий не была экономической в современном смысле — скорее, сводом политических и философских доктрин.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3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Эти споры между учёными мужами велись вовсе не от скуки. Во всей Европе происходил переход от аграрного общества к индустриальному, старая схема «буржуа — крестьянин» уже не работала. Однако ни меркантилисты, которые предлагали бороться с голодом созданием дешёвых рабочих мест, ни физиократы, которые презирали города как явление, не могли вписаться в новую реальность.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3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Экономическая теория, которую я  изложил в "Исследовании о причинах и богатстве народов", была тесно связана с системой моих философских представлений о человеке и обществе. Основным двигателем  человеческих поступков я  видел в эгоизме, в стремлении каждого индивида улучшить свое положение.  Однако согласно  этому в обществе эгоистические устремления людей взаимоограничивают друг друга, образуя в совокупности гармоничное равновесие противоречий, являющееся отражением установленной свыше и царящей во Вселенной гармонии. Конкуренция в экономике, стремление каждого к личной выгоде обеспечивают развитие производства и в конечном счете рост общественного благосостояния.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0" y="-720"/>
            <a:ext cx="12191760" cy="68536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e6c3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2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3"/>
          <p:cNvSpPr/>
          <p:nvPr/>
        </p:nvSpPr>
        <p:spPr>
          <a:xfrm>
            <a:off x="0" y="6061320"/>
            <a:ext cx="1037520" cy="505800"/>
          </a:xfrm>
          <a:custGeom>
            <a:avLst/>
            <a:gdLst/>
            <a:ahLst/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2" name="Shape 259" descr=""/>
          <p:cNvPicPr/>
          <p:nvPr/>
        </p:nvPicPr>
        <p:blipFill>
          <a:blip r:embed="rId1"/>
          <a:stretch/>
        </p:blipFill>
        <p:spPr>
          <a:xfrm>
            <a:off x="338760" y="209160"/>
            <a:ext cx="1749240" cy="1395000"/>
          </a:xfrm>
          <a:prstGeom prst="rect">
            <a:avLst/>
          </a:prstGeom>
          <a:ln>
            <a:noFill/>
          </a:ln>
        </p:spPr>
      </p:pic>
      <p:sp>
        <p:nvSpPr>
          <p:cNvPr id="263" name="TextShape 4"/>
          <p:cNvSpPr txBox="1"/>
          <p:nvPr/>
        </p:nvSpPr>
        <p:spPr>
          <a:xfrm>
            <a:off x="3960000" y="216000"/>
            <a:ext cx="6574320" cy="1259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0" lang="ru-RU" sz="2800" spc="-1" strike="noStrike">
                <a:solidFill>
                  <a:srgbClr val="262626"/>
                </a:solidFill>
                <a:latin typeface="Century Gothic"/>
                <a:ea typeface="Century Gothic"/>
              </a:rPr>
              <a:t>Мои труды  или  Труды Адама Смита и их вклад в развитие мировой экономики</a:t>
            </a:r>
            <a:br/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TextShape 5"/>
          <p:cNvSpPr txBox="1"/>
          <p:nvPr/>
        </p:nvSpPr>
        <p:spPr>
          <a:xfrm>
            <a:off x="1728000" y="1728000"/>
            <a:ext cx="9360000" cy="4824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Экономика, которую  я описываю в  моих  трудах , действует в соответствии с определенными законами, принцип действия которых описывается в пяти книгах, над которыми я работал несколько лет. В них я  исследую состояние мировой экономики и политической экономии. Также я философствую о происхождении, накоплении, распределении капитала и производительности труда.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Публикация «Исследования о природе  и причинах богатства  народов» в 1776 году положила начало развитию классической экономики и появлению большого числа моих последователей, которых иногда называют смитианцами. Среди них: Жан-Батист Сэй, Джон Милл, Давид Рикардо и Уильям Томпсон. В Россию идеи смитианцев проникли намного позже, вместе с марксизмом. Однако образованное дворянство было знакомо с моими трудами  ещё в 19 веке, об этом свидетельствуют знаменитые строки Пушкина из «Евгения Онегина»: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Бранил Гомера, Феокрита,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Зато читал Адама Смита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И был глубокий эконом,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То есть умел судить о том,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Как государство богатеет,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И чем живёт и почему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Не нужно золота ему,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Когда простой продукт имеет.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Отец понять его не мог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И земли отдавал в залог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2593080" y="38448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ru-RU" sz="3240" spc="-1" strike="noStrike">
                <a:solidFill>
                  <a:srgbClr val="262626"/>
                </a:solidFill>
                <a:latin typeface="Century Gothic"/>
                <a:ea typeface="Century Gothic"/>
              </a:rPr>
              <a:t>Понятия из моих  трудов  вошедшие в обиход в будущем.</a:t>
            </a:r>
            <a:br/>
            <a:br/>
            <a:endParaRPr b="0" lang="ru-RU" sz="32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6696000" y="1593000"/>
            <a:ext cx="4896000" cy="5031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«</a:t>
            </a:r>
            <a:r>
              <a:rPr b="1" i="1" lang="ru-RU" sz="18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Невидимая рука рынка»</a:t>
            </a:r>
            <a:r>
              <a:rPr b="0" lang="ru-RU" sz="1800" spc="-1" strike="noStrike">
                <a:solidFill>
                  <a:srgbClr val="3f3f3f"/>
                </a:solidFill>
                <a:latin typeface="Century Gothic"/>
                <a:ea typeface="Century Gothic"/>
              </a:rPr>
              <a:t> — самое популярное мое  изречение, где рука символизирует совершенство экономики путем получения выгоды, когда предприниматель неосознанно воплощает в жизнь интересы общества, что приводит к росту его благосостояния. Суть её в том, что собственная выгода достижима лишь через удовлетворение чьей-то потребности. Таким образом производителей рынок «подталкивает» к реализации интересов других людей, а всех вместе к росту богатства всего общества. Ресурсы же при этом под воздействием «сигнальной системы» прибыли перемещаются через систему спроса и предложения в те сферы, где их использование наиболее эффективно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7" name="Shape 268" descr=""/>
          <p:cNvPicPr/>
          <p:nvPr/>
        </p:nvPicPr>
        <p:blipFill>
          <a:blip r:embed="rId1"/>
          <a:srcRect l="6043" t="20005" r="46780" b="5554"/>
          <a:stretch/>
        </p:blipFill>
        <p:spPr>
          <a:xfrm>
            <a:off x="1994400" y="1454760"/>
            <a:ext cx="4314600" cy="5105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3488760" y="887760"/>
            <a:ext cx="5920920" cy="145548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/>
          </a:solidFill>
          <a:ln w="15840">
            <a:solidFill>
              <a:srgbClr val="6aac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Внутреннее стремление пробуждает к прогрессу по средствам механизмов конкуренции.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3488760" y="3786480"/>
            <a:ext cx="5920920" cy="145548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/>
          </a:solidFill>
          <a:ln w="15840">
            <a:solidFill>
              <a:srgbClr val="6aac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Стремление индивидов к личной выгоде способствует к общему прогрессу, без намерения на то индивида.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6231960" y="2343600"/>
            <a:ext cx="203760" cy="14421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5840">
            <a:solidFill>
              <a:srgbClr val="6aac9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4"/>
          <p:cNvSpPr/>
          <p:nvPr/>
        </p:nvSpPr>
        <p:spPr>
          <a:xfrm>
            <a:off x="9108360" y="6311880"/>
            <a:ext cx="21769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Невидимая рука.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Application>LibreOffice/6.1.2.1$Windows_X86_64 LibreOffice_project/65905a128db06ba48db947242809d14d3f9a93fe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2021-02-27T16:20:59Z</dcterms:modified>
  <cp:revision>4</cp:revision>
  <dc:subject/>
  <dc:title/>
</cp:coreProperties>
</file>