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095-D4D9-4CA9-9FDF-22F76C5DBAD5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190CD8C-3CB2-43B9-BA90-4D873CD7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39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095-D4D9-4CA9-9FDF-22F76C5DBAD5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90CD8C-3CB2-43B9-BA90-4D873CD7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28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095-D4D9-4CA9-9FDF-22F76C5DBAD5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90CD8C-3CB2-43B9-BA90-4D873CD7740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8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095-D4D9-4CA9-9FDF-22F76C5DBAD5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90CD8C-3CB2-43B9-BA90-4D873CD7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437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095-D4D9-4CA9-9FDF-22F76C5DBAD5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90CD8C-3CB2-43B9-BA90-4D873CD7740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4610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095-D4D9-4CA9-9FDF-22F76C5DBAD5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90CD8C-3CB2-43B9-BA90-4D873CD7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434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095-D4D9-4CA9-9FDF-22F76C5DBAD5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CD8C-3CB2-43B9-BA90-4D873CD7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18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095-D4D9-4CA9-9FDF-22F76C5DBAD5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CD8C-3CB2-43B9-BA90-4D873CD7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26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095-D4D9-4CA9-9FDF-22F76C5DBAD5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CD8C-3CB2-43B9-BA90-4D873CD7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04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095-D4D9-4CA9-9FDF-22F76C5DBAD5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90CD8C-3CB2-43B9-BA90-4D873CD7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46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095-D4D9-4CA9-9FDF-22F76C5DBAD5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190CD8C-3CB2-43B9-BA90-4D873CD7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24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095-D4D9-4CA9-9FDF-22F76C5DBAD5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190CD8C-3CB2-43B9-BA90-4D873CD7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56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095-D4D9-4CA9-9FDF-22F76C5DBAD5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CD8C-3CB2-43B9-BA90-4D873CD7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38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095-D4D9-4CA9-9FDF-22F76C5DBAD5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CD8C-3CB2-43B9-BA90-4D873CD7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00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095-D4D9-4CA9-9FDF-22F76C5DBAD5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CD8C-3CB2-43B9-BA90-4D873CD7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19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E095-D4D9-4CA9-9FDF-22F76C5DBAD5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90CD8C-3CB2-43B9-BA90-4D873CD7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4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E095-D4D9-4CA9-9FDF-22F76C5DBAD5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190CD8C-3CB2-43B9-BA90-4D873CD77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4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4562" y="1286301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поддержка развития малого бизнеса России.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92489" y="3289110"/>
            <a:ext cx="9144000" cy="3862317"/>
          </a:xfrm>
        </p:spPr>
        <p:txBody>
          <a:bodyPr/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студентка 3 курса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Б-Э 32</a:t>
            </a:r>
          </a:p>
          <a:p>
            <a:pPr algn="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Вторцева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Диана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55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6764" y="0"/>
            <a:ext cx="8911687" cy="128089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в современных условиях.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149" y="1690688"/>
            <a:ext cx="10739651" cy="44862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государство предлагает широкий спектр мер поддержки как для начинающих предпринимателей, так и для уже работающих бизнесов. </a:t>
            </a:r>
          </a:p>
          <a:p>
            <a:pPr indent="0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от центра занятости</a:t>
            </a:r>
          </a:p>
          <a:p>
            <a:pPr indent="0">
              <a:lnSpc>
                <a:spcPct val="100000"/>
              </a:lnSpc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поддержка</a:t>
            </a:r>
          </a:p>
          <a:p>
            <a:pPr indent="0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малого агробизнеса в 2021 году</a:t>
            </a:r>
          </a:p>
          <a:p>
            <a:pPr indent="0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Гранты для туристического бизнеса в 2021 году</a:t>
            </a:r>
          </a:p>
          <a:p>
            <a:pPr indent="0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программы поддержки бизнеса</a:t>
            </a:r>
          </a:p>
        </p:txBody>
      </p:sp>
    </p:spTree>
    <p:extLst>
      <p:ext uri="{BB962C8B-B14F-4D97-AF65-F5344CB8AC3E}">
        <p14:creationId xmlns:p14="http://schemas.microsoft.com/office/powerpoint/2010/main" val="3386094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651" y="0"/>
            <a:ext cx="8911687" cy="128089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от центра занятости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911" y="1160060"/>
            <a:ext cx="10345003" cy="56979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этой программы центр занятости населения оказывает единовременную финансовую помощь в открытии собственного дела. Но чтобы на нее рассчитывать, нужно быть официальным безработным. Размер суммы зависит от региона. Как правило, единовременная финансовая помощь от центра занятости выделяется на подготовку документов: оплату госпошлины, совершение нотариальных действий при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госрегистрации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приобретение бланочной документации, изготовление печатей, штампов, услуги правового характера, консультации.</a:t>
            </a:r>
          </a:p>
        </p:txBody>
      </p:sp>
    </p:spTree>
    <p:extLst>
      <p:ext uri="{BB962C8B-B14F-4D97-AF65-F5344CB8AC3E}">
        <p14:creationId xmlns:p14="http://schemas.microsoft.com/office/powerpoint/2010/main" val="4023305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5278" y="1"/>
            <a:ext cx="10515600" cy="1325563"/>
          </a:xfrm>
        </p:spPr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325564"/>
            <a:ext cx="10944367" cy="500699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Такую меру господдержки обычно оказывают региональные власти. Грант предоставляется как начинающему, так и опытному предпринимателю в форме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на безвозвратной и безвозмездной основах.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в зависимости от региона условия получения грантов могут отличаться. Поэтому все детали лучше узнавать на местах. Деньги выделяются тем, чьи заявки прошли конкурсный отбор. В числе критериев отбора — сфера деятельности бизнеса, размер выручки, количество рабочих мест и др.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Ближайший год однозначно будут поддерживать такие направления, как инновации, сельское хозяйство, фермерство, туризм.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486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3242" y="0"/>
            <a:ext cx="8911687" cy="1280890"/>
          </a:xfrm>
        </p:spPr>
        <p:txBody>
          <a:bodyPr/>
          <a:lstStyle/>
          <a:p>
            <a:r>
              <a:rPr lang="ru-RU" dirty="0" smtClean="0"/>
              <a:t>Поддержка малого агробизнеса в 2021 году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6978" y="1280890"/>
            <a:ext cx="11163869" cy="377762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Последние несколько лет государство особенно поддерживало отечественный АПК. И в 2021 году эта поддержка расширится за счет нового гранта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Агропрогресс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(Постановление Правительства РФ от 26.11.2020 № 1932).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него могут претендовать сельскохозяйственные товаропроизводители, официально работающие не менее двух лет на сельской территории.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господдержки — не более 30 млн руб. Средства могут направляться на развитие базы по производству, хранению, переработке и реализации продукции, покупку, строительство новых объектов для производства и др.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аграриям из регионов Дальнего Востока увеличат размер грантов на развитие семейных ферм и сельхозкооперативов. Если ранее объем поддержки достигал не более 60 %, то теперь он увеличится до 70 %. При этом возможно компенсирование до 20 % оставшихся затрат за счет средств регионального бюджета.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2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4679" y="13648"/>
            <a:ext cx="10515600" cy="1282889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Гранты для туристического бизнеса в 2021 году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96537"/>
            <a:ext cx="12310279" cy="547957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Выделяемые средства можно тратить на создание новых туристических маршрутов, покупку модульных гостиниц и оборудования для туристических информационных центров, разработку аудиогидов, онлайн-путеводителей, установку пандусов и подъемников для людей с инвалидностью.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на гранты выделяются ежегодно, они направляются Ростуризму, а оно в свою очередь проводит конкурс среди предпринимателей на основе полученных заявок. Максимальная сумма гранта составляет 3 млн руб.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 для ИП и компаний правила получения грантов будут упрощены Ключевые изменения:</a:t>
            </a:r>
          </a:p>
          <a:p>
            <a:pPr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подавать заявки и все необходимые документы на гранты можно в электронной форме (в том числе справки об уплате налогов и сборов, бизнес-планы проектов, информацию о численности сотрудников, копии учредительных документов, выписки из ЕГРИП и ЕГРЮЛ);</a:t>
            </a:r>
          </a:p>
          <a:p>
            <a:pPr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сокращены сроки проведения конкурсного отбора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52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0536" y="0"/>
            <a:ext cx="8911687" cy="128089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программы поддержки бизнеса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502" y="1464859"/>
            <a:ext cx="10876815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вид поддержки бизнеса можно разделить на несколько программ от различных ведомств и организаций: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Минэкономразвития России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Корпорации МСП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 «МСП Банк»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 содействия развитию малых форм предприятий в научно-технической сфере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Минсельхоз России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на возмещение процентов по кредиту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</a:t>
            </a:r>
          </a:p>
        </p:txBody>
      </p:sp>
    </p:spTree>
    <p:extLst>
      <p:ext uri="{BB962C8B-B14F-4D97-AF65-F5344CB8AC3E}">
        <p14:creationId xmlns:p14="http://schemas.microsoft.com/office/powerpoint/2010/main" val="2220474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-54591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Минэкономразвития России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46412"/>
            <a:ext cx="12433110" cy="47985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интересы распространяются на реализацию программы по предоставлению субсидий из федерального бюджета для оказания господдержки субъектам МСП в регионах (в соответствии с Постановлением Правительства РФ от 11.02.2019 № 110 и ежегодно издаваемыми приказами Минэкономразвития).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распределяются на конкурсной основе между регионами и выделяются на мероприятия, предусмотренные региональными программами, но при условии, что расходы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софинансируются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регионами.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Минэкономразвития предполагает прямые и непрямые меры поддержки, на которые могут рассчитывать те, кто занимается производством товаров, разрабатывает и внедряет инновационную продукцию, специализируется на народно-художественных промыслах, осуществляет ремесленную деятельность, продвигает сельский и экотуризм, развивает социальное предпринимательство.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767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7015" y="0"/>
            <a:ext cx="8911687" cy="128089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Корпорации МСП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67" y="2133600"/>
            <a:ext cx="10999645" cy="377762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организация занимается решением различного спектра задач, в числе которых оказывает финансовую, имущественную, юридическую, инфраструктурную, методологическую поддержку; организовывает различные виды сопровождения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инвестпроектов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294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9719" y="0"/>
            <a:ext cx="8911687" cy="128089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 «МСП Банк»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024" y="1514901"/>
            <a:ext cx="11040588" cy="439632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Занимается государственной программой финансовой поддержки предпринимательства, предоставляя МСП прямые гарантии для получения банковских кредитов и помогая воспользоваться кредитными ресурсами при недостаточности залогового обеспечения.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выступает в роли гаранта исполнения субъектами МСП своих кредитных обязательств, разделяя с банками риски, которые могут возникать в результате ухудшения финансового состояния заемщика. Гарантийные продукты доступны субъектам МСП, желающим получить кредиты в банках-партнерах МСП Банка.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712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650" y="0"/>
            <a:ext cx="8911687" cy="128089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 содействия развитию малых форм предприятий в научно-технической сфере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728" y="1710519"/>
            <a:ext cx="11013293" cy="377762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организация отвечает за развитие и поддержку малых предприятий в научно-технической сфере и непосредственно оказывает финансовую помощь целевым проектам. Особенно известна программа «Умник», ориентированная на поддержку талантливых молодых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инноваторов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Но также есть программа для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стартапов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«Старт», разные предложения по поддержке предприятий «Развитие», «Интернационализация», «Коммерциализация».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883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0662" y="0"/>
            <a:ext cx="8911687" cy="128089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поддержка и ее мотивы.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поддержка малого предпринимательства необходима для устойчивого роста экономики, основанного на диверсификации и высокой эффективности инвестиций.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232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2424" y="0"/>
            <a:ext cx="8911687" cy="128089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Минсельхоз России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502" y="1601337"/>
            <a:ext cx="10863167" cy="377762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агропромышленного комплекса предусмотрены различные меры государственной поддержки в 2021 году. Так, с 1 января 2017 года товаропроизводители, организации и ИП, осуществляющие производство, переработку и реализацию соответствующей продукции, могут обратиться в уполномоченный Минсельхозом банк за краткосрочным или инвестиционным кредитом по ставке не более 5 %.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предусмотрены субсидии производителям сельскохозяйственной техники, субсидия на повышение продуктивности в молочном скотоводстве и др.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78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1480" y="0"/>
            <a:ext cx="8911687" cy="128089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на возмещение процентов по кредиту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320" y="1642280"/>
            <a:ext cx="11054236" cy="377762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 может рассчитывать на компенсацию затрат на уплату процентов по кредитам, полученным в кредитных организациях на поддержку и развитие деятельности, в том числе на обновление основных средств (за исключением кредитов, полученных для приобретения легковых транспортных средств).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263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5003" y="160086"/>
            <a:ext cx="8911687" cy="128089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560394"/>
            <a:ext cx="10972349" cy="377762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29.09.2020 № 1563 распространило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меры поддержки, которые ранее были предусмотрены для МСП.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они смогут воспользоваться полным набором услуг, сервисов и финансовых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инстТакже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они вправе претендовать на аренду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коворкингов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бизнес-инкубаторов по льготным ставкам, займы в размере до 1 млн руб. от государственных МФО.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Уже появилась информациям о выдаче первых льготных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микрозаймов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Татарстане и на территории Ямало-Ненецкого автономного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округа.рументов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центрах «Мой бизнес».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205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1480" y="0"/>
            <a:ext cx="8911687" cy="128089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Мотивы государственной поддержки.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8200" y="2115403"/>
            <a:ext cx="3802039" cy="3795819"/>
          </a:xfrm>
          <a:prstGeom prst="roundRect">
            <a:avLst>
              <a:gd name="adj" fmla="val 144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государства: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решение стратегических задач социально-экономических преобразований в соответствии с основными национальными интересами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083188" y="2115403"/>
            <a:ext cx="3930556" cy="37958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/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предпринимательства: возможность доступа субъектов малого предпринимательства к ресурсам, необходимым для их функционирования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4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8200" y="1690687"/>
            <a:ext cx="3952164" cy="42205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государства: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правовых и политических условий развития деловой активности, стабилизации финансовой системы, либерализации налогового законодательства и т.д.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436892" y="1690687"/>
            <a:ext cx="3916908" cy="42205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предпринимательства: государство- покупатель продукции и услуг в рамках реализации государственных нужд  других мер для стимулирования внутреннего спроса на продукцию малых предприятий.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71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525" y="0"/>
            <a:ext cx="8911687" cy="12808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проблемы малого и среднего бизнеса в России.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037" y="1787857"/>
            <a:ext cx="11039902" cy="526803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проблемами развития малого и среднего бизнеса в России по прежнему является: </a:t>
            </a:r>
          </a:p>
          <a:p>
            <a:pPr indent="0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доступность финансовых ресурсов. </a:t>
            </a:r>
          </a:p>
          <a:p>
            <a:pPr indent="0"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дминистративные барьеры и бюрократическое давление. </a:t>
            </a:r>
          </a:p>
          <a:p>
            <a:pPr indent="0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Несовершенство налогового законодательства.</a:t>
            </a:r>
          </a:p>
          <a:p>
            <a:pPr indent="0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Сложности с предоставлением земли и объектов недвижимости. </a:t>
            </a:r>
          </a:p>
          <a:p>
            <a:pPr indent="0"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едостаточная информационная поддержка.</a:t>
            </a:r>
          </a:p>
          <a:p>
            <a:pPr indent="0"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адровый дефицит.</a:t>
            </a:r>
          </a:p>
        </p:txBody>
      </p:sp>
    </p:spTree>
    <p:extLst>
      <p:ext uri="{BB962C8B-B14F-4D97-AF65-F5344CB8AC3E}">
        <p14:creationId xmlns:p14="http://schemas.microsoft.com/office/powerpoint/2010/main" val="3502109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0537" y="0"/>
            <a:ext cx="8911687" cy="128089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Стоит отдельно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выделить следующие проблемы: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1787856"/>
            <a:ext cx="12191999" cy="5404513"/>
          </a:xfrm>
        </p:spPr>
        <p:txBody>
          <a:bodyPr>
            <a:noAutofit/>
          </a:bodyPr>
          <a:lstStyle/>
          <a:p>
            <a:pPr indent="0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с получением банковских кредитов.</a:t>
            </a:r>
          </a:p>
          <a:p>
            <a:pPr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 малого и среднего бизнеса недовольны необходимостью подготовки значительного пакета документации и длительностью сроков рассмотрения их заявок. Вызывает недовольство клиентов искусственное сокращение сроков кредитования, занижение стоимости залогов при одновременном сужении перечня имущества, принимаемого в залог. В значительной степени это относится к «старым» клиентам,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обслуживающихся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данном банке более трех лет.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редприятия малого и среднего бизнеса недовольны качеством банковского обслуживания. Прежде всего это касается скорости и условий обслуживания, стоимости услуг.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402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0412" y="0"/>
            <a:ext cx="8911687" cy="12808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330" y="1280891"/>
            <a:ext cx="10781281" cy="5577110"/>
          </a:xfrm>
        </p:spPr>
        <p:txBody>
          <a:bodyPr>
            <a:noAutofit/>
          </a:bodyPr>
          <a:lstStyle/>
          <a:p>
            <a:pPr indent="0">
              <a:lnSpc>
                <a:spcPct val="11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в финансовых ресурсах -это объективное явление в условиях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экономики, так как возрастает потребность в пополнении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оборотных средств, обновлении и модернизации основных фондов,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использовании новейших технологий и материалов. Поэтому государство,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основа развития национальной экономики, должна оказывать содействие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развитии предпринимательских структур. Обобщение результатов опроса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предпринимателей приводит к выводу, что одной из наиболее острых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деятельности большей части субъектов малого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предпринимательства является проблема поиска и получения финансовых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ресурсов, необходимых для авансирования процесса хозяйствования.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026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0627" y="2133600"/>
            <a:ext cx="10753985" cy="3777622"/>
          </a:xfrm>
        </p:spPr>
        <p:txBody>
          <a:bodyPr>
            <a:normAutofit/>
          </a:bodyPr>
          <a:lstStyle/>
          <a:p>
            <a:pPr indent="0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Законодательная база.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 она, мягко говоря, несовершенна, а во многих очень существенных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положениях вообще отсутствует. Во- первых, нет сводной единой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законодательной основы для сегодняшней деятельности отечественных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предприятий малого бизнеса, а во-вторых, имеющиеся разрозненные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установления претворяются в жизнь далеко не полностью.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972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161" y="2133600"/>
            <a:ext cx="10658451" cy="3777622"/>
          </a:xfrm>
        </p:spPr>
        <p:txBody>
          <a:bodyPr>
            <a:normAutofit/>
          </a:bodyPr>
          <a:lstStyle/>
          <a:p>
            <a:pPr indent="0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налогообложения.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Сохраняющиеся высокие ставки налогов, и прежде всего единого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налога, не позволяющие осуществлять эффективную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капитализацию предприятия.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Сложности с получением помещений и крайне высокая арендная плата.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79331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1451</Words>
  <Application>Microsoft Office PowerPoint</Application>
  <PresentationFormat>Широкоэкранный</PresentationFormat>
  <Paragraphs>102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Century Gothic</vt:lpstr>
      <vt:lpstr>Times New Roman</vt:lpstr>
      <vt:lpstr>Wingdings 3</vt:lpstr>
      <vt:lpstr>Легкий дым</vt:lpstr>
      <vt:lpstr>Государственная поддержка развития малого бизнеса России.</vt:lpstr>
      <vt:lpstr>Государственная поддержка и ее мотивы.</vt:lpstr>
      <vt:lpstr>Мотивы государственной поддержки.</vt:lpstr>
      <vt:lpstr>Презентация PowerPoint</vt:lpstr>
      <vt:lpstr> Основные проблемы малого и среднего бизнеса в России.</vt:lpstr>
      <vt:lpstr>Стоит отдельно выделить следующие проблемы: </vt:lpstr>
      <vt:lpstr>Презентация PowerPoint</vt:lpstr>
      <vt:lpstr>Презентация PowerPoint</vt:lpstr>
      <vt:lpstr>Презентация PowerPoint</vt:lpstr>
      <vt:lpstr>Предложения в современных условиях.</vt:lpstr>
      <vt:lpstr>Субсидии от центра занятости </vt:lpstr>
      <vt:lpstr>Грантовая поддержка</vt:lpstr>
      <vt:lpstr>Поддержка малого агробизнеса в 2021 году</vt:lpstr>
      <vt:lpstr>Гранты для туристического бизнеса в 2021 году</vt:lpstr>
      <vt:lpstr>Федеральные программы поддержки бизнеса</vt:lpstr>
      <vt:lpstr>Минэкономразвития России</vt:lpstr>
      <vt:lpstr>Корпорации МСП</vt:lpstr>
      <vt:lpstr>АО «МСП Банк»</vt:lpstr>
      <vt:lpstr>Фонд содействия развитию малых форм предприятий в научно-технической сфере</vt:lpstr>
      <vt:lpstr>Минсельхоз России</vt:lpstr>
      <vt:lpstr>Субсидии на возмещение процентов по кредиту</vt:lpstr>
      <vt:lpstr>Поддержка самозанятых в 2021 году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поддержка развития малого бизнеса России.</dc:title>
  <dc:creator>БОСС</dc:creator>
  <cp:lastModifiedBy>БОСС</cp:lastModifiedBy>
  <cp:revision>10</cp:revision>
  <dcterms:created xsi:type="dcterms:W3CDTF">2021-12-12T11:17:08Z</dcterms:created>
  <dcterms:modified xsi:type="dcterms:W3CDTF">2021-12-12T12:46:45Z</dcterms:modified>
</cp:coreProperties>
</file>